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3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rvydas%20Judickas\Desktop\mokini&#371;%20tyrimai\mokini&#371;%20poreiki&#371;%20tenkinima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rvydas%20Judickas\Desktop\mokini&#371;%20tyrimai\mokini&#371;%20poreiki&#371;%20tenkinima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rvydas%20Judickas\Desktop\mokini&#371;%20tyrimai\mokini&#371;%20poreiki&#371;%20tenkinima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rvydas%20Judickas\Desktop\mokini&#371;%20tyrimai\mokini&#371;%20poreiki&#371;%20tenkinima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/>
              <a:t>Mokinių</a:t>
            </a:r>
            <a:r>
              <a:rPr lang="lt-LT" baseline="0"/>
              <a:t> požiūris į mokyklą (3,2)</a:t>
            </a:r>
            <a:endParaRPr lang="lt-LT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6.2345346736268459E-2"/>
          <c:y val="0.14098332923228346"/>
          <c:w val="0.89525931675074799"/>
          <c:h val="0.646275123143853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analizė!$B$3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analizė!$A$4:$A$8</c:f>
              <c:strCache>
                <c:ptCount val="5"/>
                <c:pt idx="0">
                  <c:v>Aš labai mielai einu į mokyklą</c:v>
                </c:pt>
                <c:pt idx="1">
                  <c:v>Gerai sutariu su savo mokytojais</c:v>
                </c:pt>
                <c:pt idx="2">
                  <c:v>Esu labai patenkintas savo mokytojais</c:v>
                </c:pt>
                <c:pt idx="3">
                  <c:v>Savo klasėje jaučiuosi labai gerai</c:v>
                </c:pt>
                <c:pt idx="4">
                  <c:v>Didžiuojuosi savo mokykla</c:v>
                </c:pt>
              </c:strCache>
            </c:strRef>
          </c:cat>
          <c:val>
            <c:numRef>
              <c:f>analizė!$B$4:$B$8</c:f>
              <c:numCache>
                <c:formatCode>General</c:formatCode>
                <c:ptCount val="5"/>
                <c:pt idx="0">
                  <c:v>13</c:v>
                </c:pt>
                <c:pt idx="1">
                  <c:v>3</c:v>
                </c:pt>
                <c:pt idx="2">
                  <c:v>4</c:v>
                </c:pt>
                <c:pt idx="3">
                  <c:v>3</c:v>
                </c:pt>
                <c:pt idx="4">
                  <c:v>9</c:v>
                </c:pt>
              </c:numCache>
            </c:numRef>
          </c:val>
        </c:ser>
        <c:ser>
          <c:idx val="1"/>
          <c:order val="1"/>
          <c:tx>
            <c:strRef>
              <c:f>analizė!$C$3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analizė!$A$4:$A$8</c:f>
              <c:strCache>
                <c:ptCount val="5"/>
                <c:pt idx="0">
                  <c:v>Aš labai mielai einu į mokyklą</c:v>
                </c:pt>
                <c:pt idx="1">
                  <c:v>Gerai sutariu su savo mokytojais</c:v>
                </c:pt>
                <c:pt idx="2">
                  <c:v>Esu labai patenkintas savo mokytojais</c:v>
                </c:pt>
                <c:pt idx="3">
                  <c:v>Savo klasėje jaučiuosi labai gerai</c:v>
                </c:pt>
                <c:pt idx="4">
                  <c:v>Didžiuojuosi savo mokykla</c:v>
                </c:pt>
              </c:strCache>
            </c:strRef>
          </c:cat>
          <c:val>
            <c:numRef>
              <c:f>analizė!$C$4:$C$8</c:f>
              <c:numCache>
                <c:formatCode>General</c:formatCode>
                <c:ptCount val="5"/>
                <c:pt idx="0">
                  <c:v>22</c:v>
                </c:pt>
                <c:pt idx="1">
                  <c:v>2</c:v>
                </c:pt>
                <c:pt idx="2">
                  <c:v>9</c:v>
                </c:pt>
                <c:pt idx="3">
                  <c:v>9</c:v>
                </c:pt>
                <c:pt idx="4">
                  <c:v>5</c:v>
                </c:pt>
              </c:numCache>
            </c:numRef>
          </c:val>
        </c:ser>
        <c:ser>
          <c:idx val="2"/>
          <c:order val="2"/>
          <c:tx>
            <c:strRef>
              <c:f>analizė!$D$3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analizė!$A$4:$A$8</c:f>
              <c:strCache>
                <c:ptCount val="5"/>
                <c:pt idx="0">
                  <c:v>Aš labai mielai einu į mokyklą</c:v>
                </c:pt>
                <c:pt idx="1">
                  <c:v>Gerai sutariu su savo mokytojais</c:v>
                </c:pt>
                <c:pt idx="2">
                  <c:v>Esu labai patenkintas savo mokytojais</c:v>
                </c:pt>
                <c:pt idx="3">
                  <c:v>Savo klasėje jaučiuosi labai gerai</c:v>
                </c:pt>
                <c:pt idx="4">
                  <c:v>Didžiuojuosi savo mokykla</c:v>
                </c:pt>
              </c:strCache>
            </c:strRef>
          </c:cat>
          <c:val>
            <c:numRef>
              <c:f>analizė!$D$4:$D$8</c:f>
              <c:numCache>
                <c:formatCode>General</c:formatCode>
                <c:ptCount val="5"/>
                <c:pt idx="0">
                  <c:v>44</c:v>
                </c:pt>
                <c:pt idx="1">
                  <c:v>45</c:v>
                </c:pt>
                <c:pt idx="2">
                  <c:v>42</c:v>
                </c:pt>
                <c:pt idx="3">
                  <c:v>36</c:v>
                </c:pt>
                <c:pt idx="4">
                  <c:v>39</c:v>
                </c:pt>
              </c:numCache>
            </c:numRef>
          </c:val>
        </c:ser>
        <c:ser>
          <c:idx val="3"/>
          <c:order val="3"/>
          <c:tx>
            <c:strRef>
              <c:f>analizė!$E$3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analizė!$A$4:$A$8</c:f>
              <c:strCache>
                <c:ptCount val="5"/>
                <c:pt idx="0">
                  <c:v>Aš labai mielai einu į mokyklą</c:v>
                </c:pt>
                <c:pt idx="1">
                  <c:v>Gerai sutariu su savo mokytojais</c:v>
                </c:pt>
                <c:pt idx="2">
                  <c:v>Esu labai patenkintas savo mokytojais</c:v>
                </c:pt>
                <c:pt idx="3">
                  <c:v>Savo klasėje jaučiuosi labai gerai</c:v>
                </c:pt>
                <c:pt idx="4">
                  <c:v>Didžiuojuosi savo mokykla</c:v>
                </c:pt>
              </c:strCache>
            </c:strRef>
          </c:cat>
          <c:val>
            <c:numRef>
              <c:f>analizė!$E$4:$E$8</c:f>
              <c:numCache>
                <c:formatCode>General</c:formatCode>
                <c:ptCount val="5"/>
                <c:pt idx="0">
                  <c:v>21</c:v>
                </c:pt>
                <c:pt idx="1">
                  <c:v>50</c:v>
                </c:pt>
                <c:pt idx="2">
                  <c:v>45</c:v>
                </c:pt>
                <c:pt idx="3">
                  <c:v>52</c:v>
                </c:pt>
                <c:pt idx="4">
                  <c:v>47</c:v>
                </c:pt>
              </c:numCache>
            </c:numRef>
          </c:val>
        </c:ser>
        <c:ser>
          <c:idx val="4"/>
          <c:order val="4"/>
          <c:tx>
            <c:strRef>
              <c:f>analizė!$F$3</c:f>
              <c:strCache>
                <c:ptCount val="1"/>
                <c:pt idx="0">
                  <c:v>,3-4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B21EFAF3-4E1D-45A9-8A33-04D997D78535}" type="VALUE">
                      <a:rPr lang="en-US" b="1">
                        <a:solidFill>
                          <a:srgbClr val="FF0000"/>
                        </a:solidFill>
                      </a:rPr>
                      <a:pPr/>
                      <a:t>[REIKŠMĖ]</a:t>
                    </a:fld>
                    <a:endParaRPr lang="lt-LT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analizė!$A$4:$A$8</c:f>
              <c:strCache>
                <c:ptCount val="5"/>
                <c:pt idx="0">
                  <c:v>Aš labai mielai einu į mokyklą</c:v>
                </c:pt>
                <c:pt idx="1">
                  <c:v>Gerai sutariu su savo mokytojais</c:v>
                </c:pt>
                <c:pt idx="2">
                  <c:v>Esu labai patenkintas savo mokytojais</c:v>
                </c:pt>
                <c:pt idx="3">
                  <c:v>Savo klasėje jaučiuosi labai gerai</c:v>
                </c:pt>
                <c:pt idx="4">
                  <c:v>Didžiuojuosi savo mokykla</c:v>
                </c:pt>
              </c:strCache>
            </c:strRef>
          </c:cat>
          <c:val>
            <c:numRef>
              <c:f>analizė!$F$4:$F$8</c:f>
              <c:numCache>
                <c:formatCode>General</c:formatCode>
                <c:ptCount val="5"/>
                <c:pt idx="0">
                  <c:v>65</c:v>
                </c:pt>
                <c:pt idx="1">
                  <c:v>95</c:v>
                </c:pt>
                <c:pt idx="2">
                  <c:v>87</c:v>
                </c:pt>
                <c:pt idx="3">
                  <c:v>88</c:v>
                </c:pt>
                <c:pt idx="4">
                  <c:v>86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31032952"/>
        <c:axId val="231031384"/>
      </c:barChart>
      <c:catAx>
        <c:axId val="231032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1031384"/>
        <c:crosses val="autoZero"/>
        <c:auto val="1"/>
        <c:lblAlgn val="ctr"/>
        <c:lblOffset val="100"/>
        <c:noMultiLvlLbl val="0"/>
      </c:catAx>
      <c:valAx>
        <c:axId val="231031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1032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377971657863753"/>
          <c:y val="0.22421948968707678"/>
          <c:w val="0.16829777064903925"/>
          <c:h val="6.42127781972458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b="1" dirty="0"/>
              <a:t>Man</a:t>
            </a:r>
            <a:r>
              <a:rPr lang="lt-LT" b="1" baseline="0" dirty="0"/>
              <a:t> patinka mokytis šių dalykų (3,1)</a:t>
            </a:r>
            <a:endParaRPr lang="en-US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analizė!$G$35</c:f>
              <c:strCache>
                <c:ptCount val="1"/>
                <c:pt idx="0">
                  <c:v>vertinimas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6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analizė!$A$36:$A$51</c:f>
              <c:strCache>
                <c:ptCount val="16"/>
                <c:pt idx="0">
                  <c:v>Lietuvių kalba</c:v>
                </c:pt>
                <c:pt idx="1">
                  <c:v>Anglų kalba</c:v>
                </c:pt>
                <c:pt idx="2">
                  <c:v>Rusų kalba</c:v>
                </c:pt>
                <c:pt idx="3">
                  <c:v>Matematika</c:v>
                </c:pt>
                <c:pt idx="4">
                  <c:v>Fizika</c:v>
                </c:pt>
                <c:pt idx="5">
                  <c:v>Chemija</c:v>
                </c:pt>
                <c:pt idx="6">
                  <c:v>Biologija</c:v>
                </c:pt>
                <c:pt idx="7">
                  <c:v>Gamta ir žmogus</c:v>
                </c:pt>
                <c:pt idx="8">
                  <c:v>Istorija</c:v>
                </c:pt>
                <c:pt idx="9">
                  <c:v>Geografija</c:v>
                </c:pt>
                <c:pt idx="10">
                  <c:v>IT</c:v>
                </c:pt>
                <c:pt idx="11">
                  <c:v>Fizinis lavinimas</c:v>
                </c:pt>
                <c:pt idx="12">
                  <c:v>Technologijos</c:v>
                </c:pt>
                <c:pt idx="13">
                  <c:v>Dailė</c:v>
                </c:pt>
                <c:pt idx="14">
                  <c:v>Muzika</c:v>
                </c:pt>
                <c:pt idx="15">
                  <c:v>Dorinis ugdymas</c:v>
                </c:pt>
              </c:strCache>
            </c:strRef>
          </c:cat>
          <c:val>
            <c:numRef>
              <c:f>analizė!$G$36:$G$51</c:f>
              <c:numCache>
                <c:formatCode>General</c:formatCode>
                <c:ptCount val="16"/>
                <c:pt idx="0">
                  <c:v>2.57</c:v>
                </c:pt>
                <c:pt idx="1">
                  <c:v>3.42</c:v>
                </c:pt>
                <c:pt idx="2">
                  <c:v>2.72</c:v>
                </c:pt>
                <c:pt idx="3">
                  <c:v>3.09</c:v>
                </c:pt>
                <c:pt idx="4">
                  <c:v>2.83</c:v>
                </c:pt>
                <c:pt idx="5">
                  <c:v>2.5299999999999998</c:v>
                </c:pt>
                <c:pt idx="6">
                  <c:v>2.63</c:v>
                </c:pt>
                <c:pt idx="7">
                  <c:v>3.06</c:v>
                </c:pt>
                <c:pt idx="8">
                  <c:v>3.17</c:v>
                </c:pt>
                <c:pt idx="9">
                  <c:v>3.13</c:v>
                </c:pt>
                <c:pt idx="10">
                  <c:v>3.48</c:v>
                </c:pt>
                <c:pt idx="11">
                  <c:v>3.47</c:v>
                </c:pt>
                <c:pt idx="12">
                  <c:v>3.46</c:v>
                </c:pt>
                <c:pt idx="13">
                  <c:v>3.66</c:v>
                </c:pt>
                <c:pt idx="14">
                  <c:v>3.3</c:v>
                </c:pt>
                <c:pt idx="15">
                  <c:v>3.53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31032560"/>
        <c:axId val="231028248"/>
      </c:barChart>
      <c:catAx>
        <c:axId val="231032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1028248"/>
        <c:crosses val="autoZero"/>
        <c:auto val="1"/>
        <c:lblAlgn val="ctr"/>
        <c:lblOffset val="100"/>
        <c:noMultiLvlLbl val="0"/>
      </c:catAx>
      <c:valAx>
        <c:axId val="231028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1032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sz="2000" b="1" dirty="0"/>
              <a:t>Mokėjimas</a:t>
            </a:r>
            <a:r>
              <a:rPr lang="lt-LT" sz="2000" b="1" baseline="0" dirty="0"/>
              <a:t> mokytis ir mokymosi kompetencijos</a:t>
            </a:r>
            <a:endParaRPr lang="en-US" sz="20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analizė!$G$102</c:f>
              <c:strCache>
                <c:ptCount val="1"/>
                <c:pt idx="0">
                  <c:v>vertinimas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analizė!$A$103:$A$111</c:f>
              <c:strCache>
                <c:ptCount val="9"/>
                <c:pt idx="0">
                  <c:v>Aš moku mokytis</c:v>
                </c:pt>
                <c:pt idx="1">
                  <c:v>Aš jaučiu atsakomybę už savo mokymąsi</c:v>
                </c:pt>
                <c:pt idx="2">
                  <c:v>Jei mokslas būtų privalomas, aš vis tiek mokyčiaus</c:v>
                </c:pt>
                <c:pt idx="3">
                  <c:v>Aš moku pažymėti svarbias teksto vietas</c:v>
                </c:pt>
                <c:pt idx="4">
                  <c:v>Moku išnagrinėti tekstą išrašydamas svarbias frazes</c:v>
                </c:pt>
                <c:pt idx="5">
                  <c:v>Moku sudaryti darbo planą</c:v>
                </c:pt>
                <c:pt idx="6">
                  <c:v>Žinau kur galima ieškoti nežinomų žodžių</c:v>
                </c:pt>
                <c:pt idx="7">
                  <c:v>Moku rinkti ir tvarkyti tekstą kompiuteriu</c:v>
                </c:pt>
                <c:pt idx="8">
                  <c:v>Moku naudotis kompiuteriu informacijos paieškai</c:v>
                </c:pt>
              </c:strCache>
            </c:strRef>
          </c:cat>
          <c:val>
            <c:numRef>
              <c:f>analizė!$G$103:$G$111</c:f>
              <c:numCache>
                <c:formatCode>General</c:formatCode>
                <c:ptCount val="9"/>
                <c:pt idx="0">
                  <c:v>3.29</c:v>
                </c:pt>
                <c:pt idx="1">
                  <c:v>3.4</c:v>
                </c:pt>
                <c:pt idx="2">
                  <c:v>2.81</c:v>
                </c:pt>
                <c:pt idx="3">
                  <c:v>3.03</c:v>
                </c:pt>
                <c:pt idx="4">
                  <c:v>2.87</c:v>
                </c:pt>
                <c:pt idx="5">
                  <c:v>3</c:v>
                </c:pt>
                <c:pt idx="6">
                  <c:v>3.24</c:v>
                </c:pt>
                <c:pt idx="7">
                  <c:v>3.3</c:v>
                </c:pt>
                <c:pt idx="8">
                  <c:v>3.56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31031776"/>
        <c:axId val="231028640"/>
      </c:barChart>
      <c:catAx>
        <c:axId val="231031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1028640"/>
        <c:crosses val="autoZero"/>
        <c:auto val="1"/>
        <c:lblAlgn val="ctr"/>
        <c:lblOffset val="100"/>
        <c:noMultiLvlLbl val="0"/>
      </c:catAx>
      <c:valAx>
        <c:axId val="231028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1031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sz="2400" dirty="0"/>
              <a:t>Socialinės</a:t>
            </a:r>
            <a:r>
              <a:rPr lang="lt-LT" sz="2400" baseline="0" dirty="0"/>
              <a:t> kompetencijos ir bendravimas</a:t>
            </a:r>
            <a:endParaRPr lang="en-US" sz="24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analizė!$G$137</c:f>
              <c:strCache>
                <c:ptCount val="1"/>
                <c:pt idx="0">
                  <c:v>vertinimas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analizė!$A$138:$A$144</c:f>
              <c:strCache>
                <c:ptCount val="7"/>
                <c:pt idx="0">
                  <c:v>Man gerai sekasi bendrauti su bendraamžiais</c:v>
                </c:pt>
                <c:pt idx="1">
                  <c:v>Man gerai sekasi bendrauti su suaugusiais</c:v>
                </c:pt>
                <c:pt idx="2">
                  <c:v>Man sekasi rišliai pasakoti, sklandžiai reikšti mintis</c:v>
                </c:pt>
                <c:pt idx="3">
                  <c:v>Man nesunku susivaldyti, tinkamai elgtis </c:v>
                </c:pt>
                <c:pt idx="4">
                  <c:v>Aš gerbiu kitų žmonių įsitikinimus</c:v>
                </c:pt>
                <c:pt idx="5">
                  <c:v>Aš suprantu ir savo teises ir pareigas</c:v>
                </c:pt>
                <c:pt idx="6">
                  <c:v>Man patinka dirbti vienoje grupėje su klasės draugais</c:v>
                </c:pt>
              </c:strCache>
            </c:strRef>
          </c:cat>
          <c:val>
            <c:numRef>
              <c:f>analizė!$G$138:$G$144</c:f>
              <c:numCache>
                <c:formatCode>General</c:formatCode>
                <c:ptCount val="7"/>
                <c:pt idx="0">
                  <c:v>3.49</c:v>
                </c:pt>
                <c:pt idx="1">
                  <c:v>3.42</c:v>
                </c:pt>
                <c:pt idx="2">
                  <c:v>2.79</c:v>
                </c:pt>
                <c:pt idx="3">
                  <c:v>3.01</c:v>
                </c:pt>
                <c:pt idx="4">
                  <c:v>3.26</c:v>
                </c:pt>
                <c:pt idx="5">
                  <c:v>3.51</c:v>
                </c:pt>
                <c:pt idx="6">
                  <c:v>3.34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31033344"/>
        <c:axId val="231033736"/>
      </c:barChart>
      <c:catAx>
        <c:axId val="231033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1033736"/>
        <c:crosses val="autoZero"/>
        <c:auto val="1"/>
        <c:lblAlgn val="ctr"/>
        <c:lblOffset val="100"/>
        <c:noMultiLvlLbl val="0"/>
      </c:catAx>
      <c:valAx>
        <c:axId val="231033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31033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 smtClean="0"/>
              <a:t>Spustelėję redag. ruoš. paantrš.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BE9B-ADAD-4C07-8C7F-ED087E500F05}" type="datetimeFigureOut">
              <a:rPr lang="lt-LT" smtClean="0"/>
              <a:t>2021-01-14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ED0B0-23BE-4E03-8E31-36ACB4FF325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81960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vadinima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BE9B-ADAD-4C07-8C7F-ED087E500F05}" type="datetimeFigureOut">
              <a:rPr lang="lt-LT" smtClean="0"/>
              <a:t>2021-01-14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ED0B0-23BE-4E03-8E31-36ACB4FF325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42520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a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BE9B-ADAD-4C07-8C7F-ED087E500F05}" type="datetimeFigureOut">
              <a:rPr lang="lt-LT" smtClean="0"/>
              <a:t>2021-01-14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ED0B0-23BE-4E03-8E31-36ACB4FF3257}" type="slidenum">
              <a:rPr lang="lt-LT" smtClean="0"/>
              <a:t>‹#›</a:t>
            </a:fld>
            <a:endParaRPr lang="lt-LT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942556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elės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BE9B-ADAD-4C07-8C7F-ED087E500F05}" type="datetimeFigureOut">
              <a:rPr lang="lt-LT" smtClean="0"/>
              <a:t>2021-01-14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ED0B0-23BE-4E03-8E31-36ACB4FF325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52581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o pavadinimas kortelė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BE9B-ADAD-4C07-8C7F-ED087E500F05}" type="datetimeFigureOut">
              <a:rPr lang="lt-LT" smtClean="0"/>
              <a:t>2021-01-14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ED0B0-23BE-4E03-8E31-36ACB4FF3257}" type="slidenum">
              <a:rPr lang="lt-LT" smtClean="0"/>
              <a:t>‹#›</a:t>
            </a:fld>
            <a:endParaRPr lang="lt-LT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16378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rba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BE9B-ADAD-4C07-8C7F-ED087E500F05}" type="datetimeFigureOut">
              <a:rPr lang="lt-LT" smtClean="0"/>
              <a:t>2021-01-14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ED0B0-23BE-4E03-8E31-36ACB4FF325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030899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BE9B-ADAD-4C07-8C7F-ED087E500F05}" type="datetimeFigureOut">
              <a:rPr lang="lt-LT" smtClean="0"/>
              <a:t>2021-01-14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ED0B0-23BE-4E03-8E31-36ACB4FF325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769556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BE9B-ADAD-4C07-8C7F-ED087E500F05}" type="datetimeFigureOut">
              <a:rPr lang="lt-LT" smtClean="0"/>
              <a:t>2021-01-14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ED0B0-23BE-4E03-8E31-36ACB4FF325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91757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BE9B-ADAD-4C07-8C7F-ED087E500F05}" type="datetimeFigureOut">
              <a:rPr lang="lt-LT" smtClean="0"/>
              <a:t>2021-01-14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ED0B0-23BE-4E03-8E31-36ACB4FF325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44156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BE9B-ADAD-4C07-8C7F-ED087E500F05}" type="datetimeFigureOut">
              <a:rPr lang="lt-LT" smtClean="0"/>
              <a:t>2021-01-14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ED0B0-23BE-4E03-8E31-36ACB4FF325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43923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BE9B-ADAD-4C07-8C7F-ED087E500F05}" type="datetimeFigureOut">
              <a:rPr lang="lt-LT" smtClean="0"/>
              <a:t>2021-01-14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ED0B0-23BE-4E03-8E31-36ACB4FF325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11829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BE9B-ADAD-4C07-8C7F-ED087E500F05}" type="datetimeFigureOut">
              <a:rPr lang="lt-LT" smtClean="0"/>
              <a:t>2021-01-14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ED0B0-23BE-4E03-8E31-36ACB4FF325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51612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BE9B-ADAD-4C07-8C7F-ED087E500F05}" type="datetimeFigureOut">
              <a:rPr lang="lt-LT" smtClean="0"/>
              <a:t>2021-01-14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ED0B0-23BE-4E03-8E31-36ACB4FF325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4762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BE9B-ADAD-4C07-8C7F-ED087E500F05}" type="datetimeFigureOut">
              <a:rPr lang="lt-LT" smtClean="0"/>
              <a:t>2021-01-14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ED0B0-23BE-4E03-8E31-36ACB4FF325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68867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BE9B-ADAD-4C07-8C7F-ED087E500F05}" type="datetimeFigureOut">
              <a:rPr lang="lt-LT" smtClean="0"/>
              <a:t>2021-01-14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ED0B0-23BE-4E03-8E31-36ACB4FF325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98388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BE9B-ADAD-4C07-8C7F-ED087E500F05}" type="datetimeFigureOut">
              <a:rPr lang="lt-LT" smtClean="0"/>
              <a:t>2021-01-14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ED0B0-23BE-4E03-8E31-36ACB4FF325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24779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6BE9B-ADAD-4C07-8C7F-ED087E500F05}" type="datetimeFigureOut">
              <a:rPr lang="lt-LT" smtClean="0"/>
              <a:t>2021-01-14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8DED0B0-23BE-4E03-8E31-36ACB4FF325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50242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dirty="0" smtClean="0"/>
              <a:t>Mokinių apklausa – poreikių </a:t>
            </a:r>
            <a:r>
              <a:rPr lang="lt-LT" dirty="0" smtClean="0"/>
              <a:t>tenkinimas, mokinių  kompetencijos</a:t>
            </a:r>
            <a:endParaRPr lang="lt-LT" dirty="0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440392" y="5536733"/>
            <a:ext cx="7766936" cy="1096899"/>
          </a:xfrm>
        </p:spPr>
        <p:txBody>
          <a:bodyPr/>
          <a:lstStyle/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40388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7400"/>
          </a:xfrm>
        </p:spPr>
        <p:txBody>
          <a:bodyPr>
            <a:normAutofit/>
          </a:bodyPr>
          <a:lstStyle/>
          <a:p>
            <a:r>
              <a:rPr lang="lt-LT" sz="3200" b="1" dirty="0" smtClean="0"/>
              <a:t>Socialinės kompetencijos ir bendravimas – 3,3</a:t>
            </a:r>
            <a:endParaRPr lang="lt-LT" sz="3200" b="1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8014555"/>
              </p:ext>
            </p:extLst>
          </p:nvPr>
        </p:nvGraphicFramePr>
        <p:xfrm>
          <a:off x="838198" y="1457324"/>
          <a:ext cx="10887076" cy="21293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28346"/>
                <a:gridCol w="1140505"/>
                <a:gridCol w="1140505"/>
                <a:gridCol w="1140505"/>
                <a:gridCol w="912405"/>
                <a:gridCol w="912405"/>
                <a:gridCol w="912405"/>
              </a:tblGrid>
              <a:tr h="341471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 dirty="0">
                          <a:effectLst/>
                        </a:rPr>
                        <a:t> 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1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effectLst/>
                        </a:rPr>
                        <a:t>2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effectLst/>
                        </a:rPr>
                        <a:t>3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effectLst/>
                        </a:rPr>
                        <a:t>4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,3-4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vertinimas</a:t>
                      </a:r>
                      <a:endParaRPr lang="lt-LT" sz="14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182118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>
                          <a:effectLst/>
                        </a:rPr>
                        <a:t>Man gerai sekasi bendrauti su bendraamžiais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2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3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35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59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95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u="none" strike="noStrike">
                          <a:solidFill>
                            <a:srgbClr val="C00000"/>
                          </a:solidFill>
                          <a:effectLst/>
                        </a:rPr>
                        <a:t>3,49</a:t>
                      </a:r>
                      <a:endParaRPr lang="lt-LT" sz="1400" b="0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182118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>
                          <a:effectLst/>
                        </a:rPr>
                        <a:t>Man gerai sekasi bendrauti su suaugusiais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effectLst/>
                        </a:rPr>
                        <a:t>3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effectLst/>
                        </a:rPr>
                        <a:t>6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41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51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92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3,42</a:t>
                      </a:r>
                      <a:endParaRPr lang="lt-LT" sz="14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41471"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Man sekasi rišliai pasakoti, sklandžiai reikšti mintis</a:t>
                      </a:r>
                      <a:endParaRPr lang="fi-FI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10</a:t>
                      </a:r>
                      <a:endParaRPr lang="lt-L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21</a:t>
                      </a:r>
                      <a:endParaRPr lang="lt-L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49</a:t>
                      </a:r>
                      <a:endParaRPr lang="lt-L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20</a:t>
                      </a:r>
                      <a:endParaRPr lang="lt-L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69</a:t>
                      </a:r>
                      <a:endParaRPr lang="lt-L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2,79</a:t>
                      </a:r>
                      <a:endParaRPr lang="lt-LT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182118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Man nesunku susivaldyti, tinkamai elgtis 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5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22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40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effectLst/>
                        </a:rPr>
                        <a:t>33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73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3,01</a:t>
                      </a:r>
                      <a:endParaRPr lang="lt-LT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182118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Aš gerbiu kitų žmonių įsitikinimus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5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6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43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45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effectLst/>
                        </a:rPr>
                        <a:t>88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3,26</a:t>
                      </a:r>
                      <a:endParaRPr lang="lt-LT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182118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Aš suprantu ir savo teises ir pareigas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3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3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34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60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effectLst/>
                        </a:rPr>
                        <a:t>94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3,51</a:t>
                      </a:r>
                      <a:endParaRPr lang="lt-LT" sz="14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41471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 dirty="0">
                          <a:effectLst/>
                        </a:rPr>
                        <a:t>Man patinka dirbti vienoje grupėje su klasės draugais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8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6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26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59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85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3,34</a:t>
                      </a:r>
                      <a:endParaRPr lang="lt-LT" sz="14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19200" y="3857625"/>
            <a:ext cx="7898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t-LT" dirty="0" smtClean="0"/>
              <a:t>Socialinės kompetencijos geros, išskyrus gebėjimą rišliai ir sklandžiai reikšti mintis. </a:t>
            </a:r>
            <a:endParaRPr lang="lt-LT" dirty="0"/>
          </a:p>
        </p:txBody>
      </p:sp>
      <p:graphicFrame>
        <p:nvGraphicFramePr>
          <p:cNvPr id="6" name="Lentelė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5164384"/>
              </p:ext>
            </p:extLst>
          </p:nvPr>
        </p:nvGraphicFramePr>
        <p:xfrm>
          <a:off x="838197" y="4226957"/>
          <a:ext cx="10963277" cy="2407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44665"/>
                <a:gridCol w="780478"/>
                <a:gridCol w="780478"/>
                <a:gridCol w="780478"/>
                <a:gridCol w="780478"/>
                <a:gridCol w="780478"/>
                <a:gridCol w="780478"/>
                <a:gridCol w="2235744"/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 dirty="0">
                          <a:effectLst/>
                        </a:rPr>
                        <a:t>2.3.1. Mokymasis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6"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 dirty="0">
                          <a:effectLst/>
                        </a:rPr>
                        <a:t>Mokymosi socialumas. </a:t>
                      </a:r>
                      <a:r>
                        <a:rPr lang="lt-LT" sz="1400" u="none" strike="noStrike" dirty="0" smtClean="0">
                          <a:effectLst/>
                        </a:rPr>
                        <a:t>Mokiniai </a:t>
                      </a:r>
                      <a:r>
                        <a:rPr lang="lt-LT" sz="1400" u="none" strike="noStrike" dirty="0">
                          <a:effectLst/>
                        </a:rPr>
                        <a:t>geba išsakyti, klausti,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6"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 dirty="0" smtClean="0">
                          <a:effectLst/>
                        </a:rPr>
                        <a:t>diskutuoti</a:t>
                      </a:r>
                      <a:r>
                        <a:rPr lang="lt-LT" sz="1400" u="none" strike="noStrike" dirty="0">
                          <a:effectLst/>
                        </a:rPr>
                        <a:t>, </a:t>
                      </a:r>
                      <a:r>
                        <a:rPr lang="lt-LT" sz="1400" u="none" strike="noStrike" dirty="0" smtClean="0">
                          <a:effectLst/>
                        </a:rPr>
                        <a:t>ginti </a:t>
                      </a:r>
                      <a:r>
                        <a:rPr lang="lt-LT" sz="1400" u="none" strike="noStrike" dirty="0">
                          <a:effectLst/>
                        </a:rPr>
                        <a:t>savo nuomonę, paaiškinti savo požiūrį žodžiu.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182880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1.1.1. Asmenybės tapsmas (savivertė, socialumas)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6"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Mokyti mokinius valdyti save stresinėse situacijose, gerbti kitų</a:t>
                      </a:r>
                      <a:endParaRPr lang="lt-LT" sz="14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 dirty="0">
                          <a:effectLst/>
                        </a:rPr>
                        <a:t>nuomones.</a:t>
                      </a:r>
                      <a:endParaRPr lang="lt-LT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2.2.2. Ugdymosi organizavimas.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7"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 dirty="0" smtClean="0">
                          <a:effectLst/>
                        </a:rPr>
                        <a:t>Mokomasi</a:t>
                      </a:r>
                      <a:r>
                        <a:rPr lang="lt-LT" sz="1400" u="none" strike="noStrike" baseline="0" dirty="0" smtClean="0">
                          <a:effectLst/>
                        </a:rPr>
                        <a:t> </a:t>
                      </a:r>
                      <a:r>
                        <a:rPr lang="lt-LT" sz="1400" u="none" strike="noStrike" dirty="0" smtClean="0">
                          <a:effectLst/>
                        </a:rPr>
                        <a:t>nekonfliktuojant </a:t>
                      </a:r>
                      <a:r>
                        <a:rPr lang="lt-LT" sz="1400" u="none" strike="noStrike" dirty="0">
                          <a:effectLst/>
                        </a:rPr>
                        <a:t>ir </a:t>
                      </a:r>
                      <a:r>
                        <a:rPr lang="lt-LT" sz="1400" u="none" strike="noStrike" dirty="0" smtClean="0">
                          <a:effectLst/>
                        </a:rPr>
                        <a:t>neišsigąsdinant kaip  </a:t>
                      </a:r>
                      <a:r>
                        <a:rPr lang="lt-LT" sz="1400" u="none" strike="noStrike" dirty="0">
                          <a:effectLst/>
                        </a:rPr>
                        <a:t>įveikti mokymosi trukdžius.</a:t>
                      </a:r>
                      <a:endParaRPr lang="lt-LT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2.3.2. Santykiai ir mokinių savijauta.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7"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 dirty="0">
                          <a:effectLst/>
                        </a:rPr>
                        <a:t>Tarpusavio </a:t>
                      </a:r>
                      <a:r>
                        <a:rPr lang="lt-LT" sz="1400" u="none" strike="noStrike" dirty="0" smtClean="0">
                          <a:effectLst/>
                        </a:rPr>
                        <a:t>santykiai </a:t>
                      </a:r>
                      <a:r>
                        <a:rPr lang="lt-LT" sz="1400" u="none" strike="noStrike" dirty="0">
                          <a:effectLst/>
                        </a:rPr>
                        <a:t>grįsti pagarba, pasitikėjimu, geranoriškumu.</a:t>
                      </a:r>
                      <a:endParaRPr lang="lt-LT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 dirty="0" smtClean="0">
                          <a:effectLst/>
                        </a:rPr>
                        <a:t>Siekiama, </a:t>
                      </a:r>
                      <a:r>
                        <a:rPr lang="lt-LT" sz="1400" u="none" strike="noStrike" dirty="0">
                          <a:effectLst/>
                        </a:rPr>
                        <a:t>kad kiekvienas būtų reikalingas ir saugus.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2535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4302273"/>
              </p:ext>
            </p:extLst>
          </p:nvPr>
        </p:nvGraphicFramePr>
        <p:xfrm>
          <a:off x="742950" y="492126"/>
          <a:ext cx="10515600" cy="3565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57251" y="4391025"/>
            <a:ext cx="97993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lt-LT" u="none" strike="noStrike" dirty="0" smtClean="0">
                <a:solidFill>
                  <a:srgbClr val="C00000"/>
                </a:solidFill>
                <a:effectLst/>
              </a:rPr>
              <a:t>Visų dalykų pamokose atkreipti dėmesį į sklandų minčių reiškimą, mokyti mokinius pasakoti išmoktus dalykus.</a:t>
            </a:r>
          </a:p>
          <a:p>
            <a:pPr marL="342900" indent="-342900">
              <a:buAutoNum type="arabicPeriod"/>
            </a:pPr>
            <a:r>
              <a:rPr lang="lt-LT" b="0" i="0" u="none" strike="noStrike" dirty="0" smtClean="0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Mokyti mokinius valdyti save stresinėse situacijose, gerbti kitų nuomones.</a:t>
            </a:r>
          </a:p>
          <a:p>
            <a:pPr marL="342900" indent="-342900">
              <a:buAutoNum type="arabicPeriod"/>
            </a:pPr>
            <a:r>
              <a:rPr lang="lt-LT" b="0" i="0" u="none" strike="noStrike" dirty="0" smtClean="0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Mokyti nekonfliktuojant ir neišsigąsdinant įveikti mokymosi trukdžius.</a:t>
            </a:r>
          </a:p>
          <a:p>
            <a:r>
              <a:rPr lang="lt-LT" u="none" strike="noStrike" dirty="0" smtClean="0">
                <a:effectLst/>
              </a:rPr>
              <a:t> </a:t>
            </a:r>
            <a:endParaRPr lang="lt-LT" b="0" i="0" u="none" strike="noStrike" dirty="0" smtClean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0182815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1700"/>
          </a:xfrm>
        </p:spPr>
        <p:txBody>
          <a:bodyPr/>
          <a:lstStyle/>
          <a:p>
            <a:r>
              <a:rPr lang="lt-LT" b="1" dirty="0"/>
              <a:t>Iniciatyvumas, kūrybiškumas, verslumas</a:t>
            </a:r>
            <a:r>
              <a:rPr lang="lt-LT" dirty="0" smtClean="0"/>
              <a:t>  -3,1</a:t>
            </a:r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2095929"/>
              </p:ext>
            </p:extLst>
          </p:nvPr>
        </p:nvGraphicFramePr>
        <p:xfrm>
          <a:off x="1066801" y="1266821"/>
          <a:ext cx="10372725" cy="28479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38547"/>
                <a:gridCol w="1022363"/>
                <a:gridCol w="1022363"/>
                <a:gridCol w="1022363"/>
                <a:gridCol w="1022363"/>
                <a:gridCol w="1022363"/>
                <a:gridCol w="1022363"/>
              </a:tblGrid>
              <a:tr h="284798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 dirty="0">
                          <a:effectLst/>
                        </a:rPr>
                        <a:t> 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effectLst/>
                        </a:rPr>
                        <a:t>1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effectLst/>
                        </a:rPr>
                        <a:t>2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effectLst/>
                        </a:rPr>
                        <a:t>3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4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,3-4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84798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Aš noriai dalyvauju savo klasės gyvenime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5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10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effectLst/>
                        </a:rPr>
                        <a:t>38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effectLst/>
                        </a:rPr>
                        <a:t>47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effectLst/>
                        </a:rPr>
                        <a:t>85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3,27</a:t>
                      </a:r>
                      <a:endParaRPr lang="lt-LT" sz="14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84798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Aš noriai dalyvauju mokyklos renginiuose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10</a:t>
                      </a:r>
                      <a:endParaRPr lang="lt-LT" sz="14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16</a:t>
                      </a:r>
                      <a:endParaRPr lang="lt-LT" sz="14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38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36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effectLst/>
                        </a:rPr>
                        <a:t>74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</a:t>
                      </a:r>
                      <a:endParaRPr lang="lt-LT" sz="14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84798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Aš teikiu pasiūlymų klasėje, mokykloje</a:t>
                      </a:r>
                      <a:endParaRPr lang="lt-L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19</a:t>
                      </a:r>
                      <a:endParaRPr lang="lt-LT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23</a:t>
                      </a:r>
                      <a:endParaRPr lang="lt-LT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33</a:t>
                      </a:r>
                      <a:endParaRPr lang="lt-L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25</a:t>
                      </a:r>
                      <a:endParaRPr lang="lt-L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58</a:t>
                      </a:r>
                      <a:endParaRPr lang="lt-L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2,64</a:t>
                      </a:r>
                      <a:endParaRPr lang="lt-LT" sz="14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84798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Save galiu apibūdinti kaip kūrybingą žmogų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14</a:t>
                      </a:r>
                      <a:endParaRPr lang="lt-LT" sz="14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19</a:t>
                      </a:r>
                      <a:endParaRPr lang="lt-LT" sz="14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41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36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67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3,19</a:t>
                      </a:r>
                      <a:endParaRPr lang="lt-LT" sz="14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84798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Aš priimu pagrįstą kritiką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10</a:t>
                      </a:r>
                      <a:endParaRPr lang="lt-LT" sz="14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16</a:t>
                      </a:r>
                      <a:endParaRPr lang="lt-LT" sz="14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47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27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74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2,91</a:t>
                      </a:r>
                      <a:endParaRPr lang="lt-LT" sz="14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84798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Aš esu savarankiškas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3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6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44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48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92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3,39</a:t>
                      </a:r>
                      <a:endParaRPr lang="lt-LT" sz="14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84798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Aš prisiimsiu atsakomybę už savo veiksmus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3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7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40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50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90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3,37</a:t>
                      </a:r>
                      <a:endParaRPr lang="lt-LT" sz="14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84798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Aš užbaigiu tai ką pradedu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3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19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42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36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78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3,11</a:t>
                      </a:r>
                      <a:endParaRPr lang="lt-LT" sz="14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84798"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u="none" strike="noStrike">
                          <a:effectLst/>
                        </a:rPr>
                        <a:t>Aš moku planuoti savo laiką</a:t>
                      </a:r>
                      <a:endParaRPr lang="fi-FI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7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12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42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39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81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3,13</a:t>
                      </a:r>
                      <a:endParaRPr lang="lt-LT" sz="14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90625" y="438150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dirty="0" smtClean="0"/>
              <a:t>Mokiniai patenkinamai teikia pasiūlymus klasėje ir mokykloje. </a:t>
            </a:r>
          </a:p>
          <a:p>
            <a:r>
              <a:rPr lang="lt-LT" dirty="0" smtClean="0"/>
              <a:t>Patenkinamai priima pagrįstą kritiką. Ne visada užbaigia tai ką pradeda. Patenkinamai dalyvauja mokyklos renginiuose.</a:t>
            </a:r>
            <a:endParaRPr lang="lt-LT" dirty="0"/>
          </a:p>
        </p:txBody>
      </p:sp>
      <p:sp>
        <p:nvSpPr>
          <p:cNvPr id="6" name="TextBox 5"/>
          <p:cNvSpPr txBox="1"/>
          <p:nvPr/>
        </p:nvSpPr>
        <p:spPr>
          <a:xfrm>
            <a:off x="1304925" y="5514975"/>
            <a:ext cx="10382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lt-LT" b="1" dirty="0" smtClean="0">
                <a:solidFill>
                  <a:srgbClr val="C00000"/>
                </a:solidFill>
              </a:rPr>
              <a:t>Stiprinti </a:t>
            </a:r>
            <a:r>
              <a:rPr lang="lt-LT" b="1" dirty="0">
                <a:solidFill>
                  <a:srgbClr val="C00000"/>
                </a:solidFill>
              </a:rPr>
              <a:t>mokinių savivaldą. Kurti vaikų gyvenimo idėjas ir jas užpildyti prasmingomis veiklomis, kuo daugiau mokinių įtraukti į mokyklos ir klasių veiklas.</a:t>
            </a:r>
            <a:r>
              <a:rPr lang="lt-LT" b="1" dirty="0" smtClean="0">
                <a:solidFill>
                  <a:srgbClr val="C00000"/>
                </a:solidFill>
              </a:rPr>
              <a:t> </a:t>
            </a:r>
          </a:p>
          <a:p>
            <a:pPr marL="342900" indent="-342900">
              <a:buFontTx/>
              <a:buAutoNum type="arabicPeriod"/>
            </a:pPr>
            <a:r>
              <a:rPr lang="lt-LT" b="1" dirty="0">
                <a:solidFill>
                  <a:srgbClr val="C00000"/>
                </a:solidFill>
              </a:rPr>
              <a:t>Planuoti prasmingų ir įdomių veiklų mokiniams.</a:t>
            </a:r>
          </a:p>
          <a:p>
            <a:pPr marL="342900" indent="-342900">
              <a:buAutoNum type="arabicPeriod"/>
            </a:pPr>
            <a:endParaRPr lang="lt-LT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941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   POKYTIS</a:t>
            </a:r>
            <a:endParaRPr lang="lt-LT" dirty="0"/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4381" y="1290415"/>
            <a:ext cx="11323178" cy="523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2718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78265"/>
          </a:xfrm>
        </p:spPr>
        <p:txBody>
          <a:bodyPr>
            <a:normAutofit fontScale="90000"/>
          </a:bodyPr>
          <a:lstStyle/>
          <a:p>
            <a:r>
              <a:rPr lang="lt-LT" dirty="0" smtClean="0"/>
              <a:t>Pasidžiaukime įvertinimu.</a:t>
            </a:r>
            <a:endParaRPr lang="lt-LT" dirty="0"/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88894" y="522125"/>
            <a:ext cx="6381749" cy="7911376"/>
          </a:xfrm>
        </p:spPr>
      </p:pic>
    </p:spTree>
    <p:extLst>
      <p:ext uri="{BB962C8B-B14F-4D97-AF65-F5344CB8AC3E}">
        <p14:creationId xmlns:p14="http://schemas.microsoft.com/office/powerpoint/2010/main" val="2065905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86811"/>
          </a:xfrm>
        </p:spPr>
        <p:txBody>
          <a:bodyPr>
            <a:normAutofit fontScale="90000"/>
          </a:bodyPr>
          <a:lstStyle/>
          <a:p>
            <a:r>
              <a:rPr lang="lt-LT" dirty="0" smtClean="0"/>
              <a:t>Posėdžio nutarimai: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677334" y="1196411"/>
            <a:ext cx="8596668" cy="4844951"/>
          </a:xfrm>
        </p:spPr>
        <p:txBody>
          <a:bodyPr>
            <a:normAutofit fontScale="92500" lnSpcReduction="10000"/>
          </a:bodyPr>
          <a:lstStyle/>
          <a:p>
            <a:r>
              <a:rPr lang="lt-LT" dirty="0"/>
              <a:t>1.      Keliant ugdymo(</a:t>
            </a:r>
            <a:r>
              <a:rPr lang="lt-LT" dirty="0" err="1"/>
              <a:t>si</a:t>
            </a:r>
            <a:r>
              <a:rPr lang="lt-LT" dirty="0"/>
              <a:t>)  tikslus ir uždavinius neperkrauti mokinius bereikalinga mokomąja medžiaga, mokyti mokinius išskirti temos esmę pritaikant įgytas žinias gyvenimiškose situacijose. Vertinant mokinius atsižvelgti į jų daromą pažangą. Neskubėti vertinti nepatenkinamais pažymiais. Leisti per savaitę pasitaisyti gaunamą neigiamą vertinimą konsultacijų metu.</a:t>
            </a:r>
          </a:p>
          <a:p>
            <a:r>
              <a:rPr lang="lt-LT" dirty="0"/>
              <a:t>2.      Siekiant geresnių ugdymo(-</a:t>
            </a:r>
            <a:r>
              <a:rPr lang="lt-LT" dirty="0" err="1"/>
              <a:t>si</a:t>
            </a:r>
            <a:r>
              <a:rPr lang="lt-LT" dirty="0"/>
              <a:t>) rezultatų skatinti mokinius dalyvauti konsultaciniuose </a:t>
            </a:r>
            <a:r>
              <a:rPr lang="lt-LT" dirty="0" err="1"/>
              <a:t>užsiėmimuose</a:t>
            </a:r>
            <a:r>
              <a:rPr lang="lt-LT" dirty="0"/>
              <a:t>, aiškinti mokymosi prasmę, gyvenimo planavimą, mokyti mokinius planuoti veiklas. Tikslingai teikti pagalbą mokiniui pamokose ir konsultacinėse grupėse. Ypatingą dėmesį skirti </a:t>
            </a:r>
            <a:r>
              <a:rPr lang="lt-LT" dirty="0" smtClean="0"/>
              <a:t>į </a:t>
            </a:r>
            <a:r>
              <a:rPr lang="lt-LT" dirty="0"/>
              <a:t>6 klasių mokinių ugdymą(</a:t>
            </a:r>
            <a:r>
              <a:rPr lang="lt-LT" dirty="0" err="1"/>
              <a:t>si</a:t>
            </a:r>
            <a:r>
              <a:rPr lang="lt-LT" dirty="0"/>
              <a:t>).</a:t>
            </a:r>
          </a:p>
          <a:p>
            <a:r>
              <a:rPr lang="lt-LT" dirty="0"/>
              <a:t>3.      Diferencijuoti ir individualizuoti užduotis, orientuotas į aukštesniuosius mąstymo gebėjimus.  Dažniau pamokose įtraukti gabius mokinius kaip mokytojo pagalbininkus. Visų dalykų pamokose atkreipti dėmesį į sklandų minčių reiškimą, mokyti mokinius pasakoti išmoktus dalykus.</a:t>
            </a:r>
          </a:p>
          <a:p>
            <a:r>
              <a:rPr lang="lt-LT" dirty="0"/>
              <a:t>4.  Stiprinti mokinių savivaldą. Kurti vaikų gyvenimo idėjas ir jas užpildyti prasmingomis veiklomis, kuo daugiau mokinių įtraukti į klasių ir mokyklos veiklas</a:t>
            </a:r>
            <a:r>
              <a:rPr lang="lt-LT" dirty="0" smtClean="0"/>
              <a:t>. Pasibaigus mokymosi savaitei informuoti mokinių tėvus apie vaizdo pamokų praleidinėjimą (</a:t>
            </a:r>
            <a:r>
              <a:rPr lang="lt-LT" smtClean="0"/>
              <a:t>klasių vadovams).  </a:t>
            </a:r>
            <a:endParaRPr lang="lt-LT" dirty="0"/>
          </a:p>
          <a:p>
            <a:pPr marL="0" indent="0">
              <a:buNone/>
            </a:pPr>
            <a:endParaRPr lang="lt-LT" dirty="0"/>
          </a:p>
          <a:p>
            <a:pPr marL="0" indent="0">
              <a:buNone/>
            </a:pP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529121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Mokinių poreikių </a:t>
            </a:r>
            <a:r>
              <a:rPr lang="lt-LT" dirty="0" smtClean="0"/>
              <a:t>tyrimas   (IQES </a:t>
            </a:r>
            <a:r>
              <a:rPr lang="lt-LT" dirty="0" err="1" smtClean="0"/>
              <a:t>online</a:t>
            </a:r>
            <a:r>
              <a:rPr lang="lt-LT" dirty="0" smtClean="0"/>
              <a:t> )</a:t>
            </a:r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50573"/>
              </p:ext>
            </p:extLst>
          </p:nvPr>
        </p:nvGraphicFramePr>
        <p:xfrm>
          <a:off x="847014" y="1222496"/>
          <a:ext cx="7939042" cy="5471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1391"/>
                <a:gridCol w="1221391"/>
                <a:gridCol w="1221391"/>
                <a:gridCol w="1221391"/>
                <a:gridCol w="1526739"/>
                <a:gridCol w="1526739"/>
              </a:tblGrid>
              <a:tr h="427636">
                <a:tc gridSpan="4"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 dirty="0">
                          <a:effectLst/>
                        </a:rPr>
                        <a:t>Respondentai 5-8 klasių mokiniai: 200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02170">
                <a:tc gridSpan="2"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Pilnai atsakyta :190 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02170">
                <a:tc gridSpan="3"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Klausimyno kvota: 95,5 proc.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02170"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25521">
                <a:tc gridSpan="2"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Aukščiausios vertės: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25521">
                <a:tc gridSpan="5"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 dirty="0">
                          <a:effectLst/>
                        </a:rPr>
                        <a:t>Moku naudotis kompiuteriu informacijos </a:t>
                      </a:r>
                      <a:r>
                        <a:rPr lang="lt-LT" sz="1400" u="none" strike="noStrike" dirty="0" smtClean="0">
                          <a:effectLst/>
                        </a:rPr>
                        <a:t>paieškoms:3,6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endParaRPr lang="lt-L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02170">
                <a:tc gridSpan="2"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Dorinis ugdymas: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3,6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lt-L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02170">
                <a:tc gridSpan="5">
                  <a:txBody>
                    <a:bodyPr/>
                    <a:lstStyle/>
                    <a:p>
                      <a:pPr algn="l" fontAlgn="b"/>
                      <a:r>
                        <a:rPr lang="it-IT" sz="1400" u="none" strike="noStrike" dirty="0">
                          <a:effectLst/>
                        </a:rPr>
                        <a:t>Man gerai sekasi bendrauti su </a:t>
                      </a:r>
                      <a:r>
                        <a:rPr lang="it-IT" sz="1400" u="none" strike="noStrike" dirty="0" smtClean="0">
                          <a:effectLst/>
                        </a:rPr>
                        <a:t>bendraam</a:t>
                      </a:r>
                      <a:r>
                        <a:rPr lang="lt-LT" sz="1400" u="none" strike="noStrike" dirty="0" smtClean="0">
                          <a:effectLst/>
                        </a:rPr>
                        <a:t>ž</a:t>
                      </a:r>
                      <a:r>
                        <a:rPr lang="it-IT" sz="1400" u="none" strike="noStrike" dirty="0" smtClean="0">
                          <a:effectLst/>
                        </a:rPr>
                        <a:t>iais:</a:t>
                      </a:r>
                      <a:r>
                        <a:rPr lang="lt-LT" sz="1400" u="none" strike="noStrike" dirty="0" smtClean="0">
                          <a:effectLst/>
                        </a:rPr>
                        <a:t>              3,5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endParaRPr lang="lt-L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02170"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02170"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02170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1 -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 dirty="0" smtClean="0">
                          <a:effectLst/>
                        </a:rPr>
                        <a:t>Visiškai </a:t>
                      </a:r>
                      <a:r>
                        <a:rPr lang="lt-LT" sz="1400" u="none" strike="noStrike" dirty="0">
                          <a:effectLst/>
                        </a:rPr>
                        <a:t>nesutinku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02170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2-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Ko gero nesutinku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02170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3-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Ko gero sutinku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02170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4-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Visiškai sutinku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02170"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02170"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02170">
                <a:tc gridSpan="2"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90 proc. ir daugiau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Labai gerai - 4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592568">
                <a:tc gridSpan="2"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60-89 proc.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 dirty="0">
                          <a:effectLst/>
                        </a:rPr>
                        <a:t>Gerai -</a:t>
                      </a:r>
                      <a:r>
                        <a:rPr lang="lt-LT" sz="1400" u="none" strike="noStrike" dirty="0" smtClean="0">
                          <a:effectLst/>
                        </a:rPr>
                        <a:t>3        gerai – bet verta tobulinti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25521">
                <a:tc gridSpan="2"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31-59 proc.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fi-FI" sz="1400" u="none" strike="noStrike" dirty="0">
                          <a:effectLst/>
                        </a:rPr>
                        <a:t>Patenkinama -2. Yra ką tobulinti, verta sustiprinti</a:t>
                      </a:r>
                      <a:endParaRPr lang="fi-F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325521">
                <a:tc gridSpan="2"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11-30 proc.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fi-FI" sz="1400" u="none" strike="noStrike" dirty="0">
                          <a:effectLst/>
                        </a:rPr>
                        <a:t>Prasta -1, Veiklą būtina tobulinti</a:t>
                      </a:r>
                      <a:endParaRPr lang="fi-F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058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 Mokinių požiūris į mokyklą -3,2 </a:t>
            </a:r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9869998"/>
              </p:ext>
            </p:extLst>
          </p:nvPr>
        </p:nvGraphicFramePr>
        <p:xfrm>
          <a:off x="745299" y="1305962"/>
          <a:ext cx="9560751" cy="44176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52312"/>
                <a:gridCol w="1001562"/>
                <a:gridCol w="1001562"/>
                <a:gridCol w="801251"/>
                <a:gridCol w="801251"/>
                <a:gridCol w="801251"/>
                <a:gridCol w="1001562"/>
              </a:tblGrid>
              <a:tr h="393038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u="none" strike="noStrike" dirty="0">
                          <a:effectLst/>
                        </a:rPr>
                        <a:t> </a:t>
                      </a:r>
                      <a:endParaRPr lang="lt-L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u="none" strike="noStrike">
                          <a:effectLst/>
                        </a:rPr>
                        <a:t>1</a:t>
                      </a:r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u="none" strike="noStrike">
                          <a:effectLst/>
                        </a:rPr>
                        <a:t>2</a:t>
                      </a:r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u="none" strike="noStrike">
                          <a:effectLst/>
                        </a:rPr>
                        <a:t>3</a:t>
                      </a:r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u="none" strike="noStrike">
                          <a:effectLst/>
                        </a:rPr>
                        <a:t>4</a:t>
                      </a:r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u="none" strike="noStrike">
                          <a:effectLst/>
                        </a:rPr>
                        <a:t>,3-4</a:t>
                      </a:r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vertinimas</a:t>
                      </a:r>
                      <a:endParaRPr lang="lt-LT" sz="16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39700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u="none" strike="noStrike">
                          <a:effectLst/>
                        </a:rPr>
                        <a:t>Aš labai mielai einu į mokyklą</a:t>
                      </a:r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u="none" strike="noStrike">
                          <a:effectLst/>
                        </a:rPr>
                        <a:t>13</a:t>
                      </a:r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u="none" strike="noStrike">
                          <a:effectLst/>
                        </a:rPr>
                        <a:t>22</a:t>
                      </a:r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u="none" strike="noStrike">
                          <a:effectLst/>
                        </a:rPr>
                        <a:t>44</a:t>
                      </a:r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u="none" strike="noStrike">
                          <a:effectLst/>
                        </a:rPr>
                        <a:t>21</a:t>
                      </a:r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u="none" strike="noStrike">
                          <a:effectLst/>
                        </a:rPr>
                        <a:t>65</a:t>
                      </a:r>
                      <a:endParaRPr lang="lt-LT" sz="16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2,73</a:t>
                      </a:r>
                      <a:endParaRPr lang="lt-LT" sz="16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39700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u="none" strike="noStrike">
                          <a:effectLst/>
                        </a:rPr>
                        <a:t>Gerai sutariu su savo mokytojais</a:t>
                      </a:r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u="none" strike="noStrike">
                          <a:effectLst/>
                        </a:rPr>
                        <a:t>3</a:t>
                      </a:r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u="none" strike="noStrike">
                          <a:effectLst/>
                        </a:rPr>
                        <a:t>2</a:t>
                      </a:r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u="none" strike="noStrike">
                          <a:effectLst/>
                        </a:rPr>
                        <a:t>45</a:t>
                      </a:r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u="none" strike="noStrike">
                          <a:effectLst/>
                        </a:rPr>
                        <a:t>50</a:t>
                      </a:r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u="none" strike="noStrike">
                          <a:effectLst/>
                        </a:rPr>
                        <a:t>95</a:t>
                      </a:r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3,42</a:t>
                      </a:r>
                      <a:endParaRPr lang="lt-LT" sz="16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93038">
                <a:tc>
                  <a:txBody>
                    <a:bodyPr/>
                    <a:lstStyle/>
                    <a:p>
                      <a:pPr algn="l" fontAlgn="b"/>
                      <a:r>
                        <a:rPr lang="fi-FI" sz="1600" u="none" strike="noStrike">
                          <a:effectLst/>
                        </a:rPr>
                        <a:t>Esu labai patenkintas savo mokytojais</a:t>
                      </a:r>
                      <a:endParaRPr lang="fi-FI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u="none" strike="noStrike">
                          <a:effectLst/>
                        </a:rPr>
                        <a:t>4</a:t>
                      </a:r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u="none" strike="noStrike">
                          <a:effectLst/>
                        </a:rPr>
                        <a:t>9</a:t>
                      </a:r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u="none" strike="noStrike">
                          <a:effectLst/>
                        </a:rPr>
                        <a:t>42</a:t>
                      </a:r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u="none" strike="noStrike">
                          <a:effectLst/>
                        </a:rPr>
                        <a:t>45</a:t>
                      </a:r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u="none" strike="noStrike">
                          <a:effectLst/>
                        </a:rPr>
                        <a:t>87</a:t>
                      </a:r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3,28</a:t>
                      </a:r>
                      <a:endParaRPr lang="lt-LT" sz="16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39700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u="none" strike="noStrike">
                          <a:effectLst/>
                        </a:rPr>
                        <a:t>Savo klasėje jaučiuosi labai gerai</a:t>
                      </a:r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u="none" strike="noStrike">
                          <a:effectLst/>
                        </a:rPr>
                        <a:t>3</a:t>
                      </a:r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u="none" strike="noStrike">
                          <a:effectLst/>
                        </a:rPr>
                        <a:t>9</a:t>
                      </a:r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u="none" strike="noStrike">
                          <a:effectLst/>
                        </a:rPr>
                        <a:t>36</a:t>
                      </a:r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u="none" strike="noStrike">
                          <a:effectLst/>
                        </a:rPr>
                        <a:t>52</a:t>
                      </a:r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u="none" strike="noStrike">
                          <a:effectLst/>
                        </a:rPr>
                        <a:t>88</a:t>
                      </a:r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3,37</a:t>
                      </a:r>
                      <a:endParaRPr lang="lt-LT" sz="16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39700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u="none" strike="noStrike">
                          <a:effectLst/>
                        </a:rPr>
                        <a:t>Didžiuojuosi savo mokykla</a:t>
                      </a:r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u="none" strike="noStrike">
                          <a:effectLst/>
                        </a:rPr>
                        <a:t>9</a:t>
                      </a:r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u="none" strike="noStrike">
                          <a:effectLst/>
                        </a:rPr>
                        <a:t>5</a:t>
                      </a:r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u="none" strike="noStrike">
                          <a:effectLst/>
                        </a:rPr>
                        <a:t>39</a:t>
                      </a:r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u="none" strike="noStrike">
                          <a:effectLst/>
                        </a:rPr>
                        <a:t>47</a:t>
                      </a:r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600" u="none" strike="noStrike">
                          <a:effectLst/>
                        </a:rPr>
                        <a:t>86</a:t>
                      </a:r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6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3,24</a:t>
                      </a:r>
                      <a:endParaRPr lang="lt-LT" sz="16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39700"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472137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u="none" strike="noStrike">
                          <a:effectLst/>
                        </a:rPr>
                        <a:t>1.1.1. savivoka, savivertė, socialumas</a:t>
                      </a:r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6">
                  <a:txBody>
                    <a:bodyPr/>
                    <a:lstStyle/>
                    <a:p>
                      <a:pPr algn="l" fontAlgn="b"/>
                      <a:r>
                        <a:rPr lang="lt-LT" sz="1600" u="none" strike="noStrike">
                          <a:effectLst/>
                        </a:rPr>
                        <a:t>Mokiniai moka ir nori bendrauti, dalyvauti bendrose veiklose.</a:t>
                      </a:r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472137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u="none" strike="noStrike">
                          <a:effectLst/>
                        </a:rPr>
                        <a:t>2.3.2. santykiai ir mokinių savijauta</a:t>
                      </a:r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6">
                  <a:txBody>
                    <a:bodyPr/>
                    <a:lstStyle/>
                    <a:p>
                      <a:pPr algn="l" fontAlgn="b"/>
                      <a:r>
                        <a:rPr lang="lt-LT" sz="1600" u="none" strike="noStrike" dirty="0">
                          <a:effectLst/>
                        </a:rPr>
                        <a:t>Mokinių tarpusavio, mokinių ir mokytojų santykiai </a:t>
                      </a:r>
                      <a:r>
                        <a:rPr lang="lt-LT" sz="1600" u="none" strike="noStrike" dirty="0" smtClean="0">
                          <a:effectLst/>
                        </a:rPr>
                        <a:t>grindžiami </a:t>
                      </a:r>
                      <a:r>
                        <a:rPr lang="lt-LT" sz="1600" u="none" strike="noStrike" dirty="0">
                          <a:effectLst/>
                        </a:rPr>
                        <a:t>pasitikėjimu.</a:t>
                      </a:r>
                      <a:endParaRPr lang="lt-L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472137"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lt-LT" sz="1600" u="none" strike="noStrike">
                          <a:effectLst/>
                        </a:rPr>
                        <a:t>Siekiama, kad kiekvienas jaustųsi reikalingas ir saugus.</a:t>
                      </a:r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472137">
                <a:tc>
                  <a:txBody>
                    <a:bodyPr/>
                    <a:lstStyle/>
                    <a:p>
                      <a:pPr algn="l" fontAlgn="b"/>
                      <a:r>
                        <a:rPr lang="lt-LT" sz="1600" u="none" strike="noStrike">
                          <a:effectLst/>
                        </a:rPr>
                        <a:t>2.3.2. narystė ir bendrakūra</a:t>
                      </a:r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6">
                  <a:txBody>
                    <a:bodyPr/>
                    <a:lstStyle/>
                    <a:p>
                      <a:pPr algn="l" fontAlgn="b"/>
                      <a:r>
                        <a:rPr lang="lt-LT" sz="1600" u="none" strike="noStrike">
                          <a:effectLst/>
                        </a:rPr>
                        <a:t>Mokiniai jaučiasi priklausantys mokyklos bendruomenei, yra patenkinti mokykla.</a:t>
                      </a:r>
                      <a:endParaRPr lang="lt-LT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393038">
                <a:tc>
                  <a:txBody>
                    <a:bodyPr/>
                    <a:lstStyle/>
                    <a:p>
                      <a:endParaRPr lang="lt-LT"/>
                    </a:p>
                  </a:txBody>
                  <a:tcPr marL="7620" marR="7620" marT="7620" marB="0" anchor="b"/>
                </a:tc>
                <a:tc gridSpan="5">
                  <a:txBody>
                    <a:bodyPr/>
                    <a:lstStyle/>
                    <a:p>
                      <a:endParaRPr lang="lt-LT" dirty="0"/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t-LT" dirty="0"/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78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8598283"/>
              </p:ext>
            </p:extLst>
          </p:nvPr>
        </p:nvGraphicFramePr>
        <p:xfrm>
          <a:off x="838200" y="401638"/>
          <a:ext cx="10570436" cy="43241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64778" y="4808292"/>
            <a:ext cx="83236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b="1" dirty="0"/>
              <a:t>Mokykla daugumos mokinių poreikius </a:t>
            </a:r>
            <a:r>
              <a:rPr lang="lt-LT" b="1" dirty="0" smtClean="0"/>
              <a:t>tenkina.</a:t>
            </a:r>
          </a:p>
          <a:p>
            <a:r>
              <a:rPr lang="lt-LT" b="1" dirty="0"/>
              <a:t>Požiūris į mokyklą </a:t>
            </a:r>
            <a:r>
              <a:rPr lang="lt-LT" b="1" dirty="0" smtClean="0"/>
              <a:t>teigiamas</a:t>
            </a:r>
            <a:r>
              <a:rPr lang="lt-LT" dirty="0"/>
              <a:t>.</a:t>
            </a:r>
            <a:r>
              <a:rPr lang="lt-LT" dirty="0" smtClean="0"/>
              <a:t> 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212591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41646" y="162371"/>
            <a:ext cx="10515600" cy="613917"/>
          </a:xfrm>
        </p:spPr>
        <p:txBody>
          <a:bodyPr>
            <a:normAutofit fontScale="90000"/>
          </a:bodyPr>
          <a:lstStyle/>
          <a:p>
            <a:r>
              <a:rPr lang="sv-SE" b="1" dirty="0"/>
              <a:t>Man patinka mokytis šių dalykų</a:t>
            </a:r>
            <a:r>
              <a:rPr lang="sv-SE" dirty="0" smtClean="0"/>
              <a:t> </a:t>
            </a:r>
            <a:r>
              <a:rPr lang="lt-LT" dirty="0" smtClean="0"/>
              <a:t>- </a:t>
            </a:r>
            <a:r>
              <a:rPr lang="sv-SE" b="1" dirty="0" smtClean="0"/>
              <a:t>3,1</a:t>
            </a:r>
            <a:r>
              <a:rPr lang="sv-SE" dirty="0" smtClean="0"/>
              <a:t> </a:t>
            </a:r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6827912"/>
              </p:ext>
            </p:extLst>
          </p:nvPr>
        </p:nvGraphicFramePr>
        <p:xfrm>
          <a:off x="290556" y="776288"/>
          <a:ext cx="11066804" cy="5205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22160"/>
                <a:gridCol w="1090774"/>
                <a:gridCol w="1090774"/>
                <a:gridCol w="1090774"/>
                <a:gridCol w="1090774"/>
                <a:gridCol w="1090774"/>
                <a:gridCol w="1090774"/>
              </a:tblGrid>
              <a:tr h="195428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Man patinka mokytis šių dalykų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3,1</a:t>
                      </a:r>
                      <a:endParaRPr lang="lt-LT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</a:tr>
              <a:tr h="226960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 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1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2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3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4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 dirty="0">
                          <a:effectLst/>
                        </a:rPr>
                        <a:t>,3-4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 dirty="0">
                          <a:effectLst/>
                        </a:rPr>
                        <a:t>vertinimas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</a:tr>
              <a:tr h="195428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Lietuvių kalba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23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20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34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23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effectLst/>
                        </a:rPr>
                        <a:t>57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2,57</a:t>
                      </a:r>
                      <a:endParaRPr lang="lt-L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</a:tr>
              <a:tr h="195428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Anglų kalba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3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6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37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54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90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3,42</a:t>
                      </a:r>
                      <a:endParaRPr lang="lt-L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</a:tr>
              <a:tr h="195428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Rusų kalba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24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14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32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31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63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2,72</a:t>
                      </a:r>
                      <a:endParaRPr lang="lt-L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</a:tr>
              <a:tr h="195428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Matematika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7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13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40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39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79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3,09</a:t>
                      </a:r>
                      <a:endParaRPr lang="lt-L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</a:tr>
              <a:tr h="195428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Fizika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16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10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45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28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73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2,83</a:t>
                      </a:r>
                      <a:endParaRPr lang="lt-L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</a:tr>
              <a:tr h="195428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Chemija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31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7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36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25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effectLst/>
                        </a:rPr>
                        <a:t>61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2,53</a:t>
                      </a:r>
                      <a:endParaRPr lang="lt-L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</a:tr>
              <a:tr h="195428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Biologija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21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15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44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20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64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2,63</a:t>
                      </a:r>
                      <a:endParaRPr lang="lt-L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</a:tr>
              <a:tr h="195428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Gamta ir žmogus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7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11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51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31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81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3,06</a:t>
                      </a:r>
                      <a:endParaRPr lang="lt-L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</a:tr>
              <a:tr h="195428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Istorija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5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13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46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37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83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3,17</a:t>
                      </a:r>
                      <a:endParaRPr lang="lt-L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</a:tr>
              <a:tr h="195428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Geografija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8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10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43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39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82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3,13</a:t>
                      </a:r>
                      <a:endParaRPr lang="lt-L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</a:tr>
              <a:tr h="195428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IT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6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5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24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65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89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3,48</a:t>
                      </a:r>
                      <a:endParaRPr lang="lt-L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</a:tr>
              <a:tr h="195428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Fizinis lavinimas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3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8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24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64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88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3,47</a:t>
                      </a:r>
                      <a:endParaRPr lang="lt-L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</a:tr>
              <a:tr h="195428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Technologijos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3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7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31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59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90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3,46</a:t>
                      </a:r>
                      <a:endParaRPr lang="lt-L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</a:tr>
              <a:tr h="195428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Dailė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2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3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22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73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95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3,66</a:t>
                      </a:r>
                      <a:endParaRPr lang="lt-L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</a:tr>
              <a:tr h="195428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Muzika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9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7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33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52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84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3,3</a:t>
                      </a:r>
                      <a:endParaRPr lang="lt-L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</a:tr>
              <a:tr h="195428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Dorinis ugdymas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6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2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21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70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91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3,53</a:t>
                      </a:r>
                      <a:endParaRPr lang="lt-L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</a:tr>
              <a:tr h="195428"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</a:tr>
              <a:tr h="195428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1.2.2. Rezultatyvumas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Klientų pasitenkinimas rezultatais.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</a:tr>
              <a:tr h="226960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1.2.1. Optimalumas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 gridSpan="6"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Mokiniui keliami tikslai kuria iššūkius, reikalauja pastangų (negąsdina ir nežlugdo)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249473">
                <a:tc>
                  <a:txBody>
                    <a:bodyPr/>
                    <a:lstStyle/>
                    <a:p>
                      <a:endParaRPr lang="lt-LT" dirty="0"/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49473">
                <a:tc>
                  <a:txBody>
                    <a:bodyPr/>
                    <a:lstStyle/>
                    <a:p>
                      <a:endParaRPr lang="lt-LT" dirty="0"/>
                    </a:p>
                  </a:txBody>
                  <a:tcPr marL="7075" marR="7075" marT="7075" marB="0" anchor="b"/>
                </a:tc>
                <a:tc gridSpan="6">
                  <a:txBody>
                    <a:bodyPr/>
                    <a:lstStyle/>
                    <a:p>
                      <a:endParaRPr lang="lt-LT" dirty="0"/>
                    </a:p>
                  </a:txBody>
                  <a:tcPr marL="7075" marR="7075" marT="7075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8993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6449269"/>
              </p:ext>
            </p:extLst>
          </p:nvPr>
        </p:nvGraphicFramePr>
        <p:xfrm>
          <a:off x="487110" y="458298"/>
          <a:ext cx="11391544" cy="3019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Lentelė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0188741"/>
              </p:ext>
            </p:extLst>
          </p:nvPr>
        </p:nvGraphicFramePr>
        <p:xfrm>
          <a:off x="744197" y="3680063"/>
          <a:ext cx="8914153" cy="12594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914153"/>
              </a:tblGrid>
              <a:tr h="459831">
                <a:tc>
                  <a:txBody>
                    <a:bodyPr/>
                    <a:lstStyle/>
                    <a:p>
                      <a:pPr algn="l" fontAlgn="b"/>
                      <a:r>
                        <a:rPr lang="lt-LT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1.  Peržiūrėti </a:t>
                      </a:r>
                      <a:r>
                        <a:rPr lang="lt-LT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mokiniams keliamus ugdymo(</a:t>
                      </a:r>
                      <a:r>
                        <a:rPr lang="lt-LT" sz="18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si</a:t>
                      </a:r>
                      <a:r>
                        <a:rPr lang="lt-LT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) tikslus, kad jie nebūtų be reikalo perkrauti.</a:t>
                      </a:r>
                    </a:p>
                  </a:txBody>
                  <a:tcPr marL="7620" marR="7620" marT="7620" marB="0" anchor="b"/>
                </a:tc>
              </a:tr>
              <a:tr h="799575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2. </a:t>
                      </a:r>
                      <a:endParaRPr lang="lt-L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5" marR="7075" marT="7075" marB="0" anchor="b"/>
                </a:tc>
              </a:tr>
            </a:tbl>
          </a:graphicData>
        </a:graphic>
      </p:graphicFrame>
      <p:sp>
        <p:nvSpPr>
          <p:cNvPr id="2" name="Stačiakampis 1"/>
          <p:cNvSpPr/>
          <p:nvPr/>
        </p:nvSpPr>
        <p:spPr>
          <a:xfrm>
            <a:off x="1300592" y="4315852"/>
            <a:ext cx="82621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">
              <a:defRPr/>
            </a:pPr>
            <a:r>
              <a:rPr lang="lt-LT" b="1" dirty="0">
                <a:solidFill>
                  <a:srgbClr val="FF0000"/>
                </a:solidFill>
                <a:latin typeface="Calibri" panose="020F0502020204030204" pitchFamily="34" charset="0"/>
              </a:rPr>
              <a:t>Dauguma mokinių pasitenkina rezultatais. Reikėtų neskubėti vertinti mokinius, atsižvelgti į daromas pastangas.</a:t>
            </a:r>
          </a:p>
        </p:txBody>
      </p:sp>
    </p:spTree>
    <p:extLst>
      <p:ext uri="{BB962C8B-B14F-4D97-AF65-F5344CB8AC3E}">
        <p14:creationId xmlns:p14="http://schemas.microsoft.com/office/powerpoint/2010/main" val="2407414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0909"/>
          </a:xfrm>
        </p:spPr>
        <p:txBody>
          <a:bodyPr>
            <a:normAutofit fontScale="90000"/>
          </a:bodyPr>
          <a:lstStyle/>
          <a:p>
            <a:r>
              <a:rPr lang="lt-LT" dirty="0" smtClean="0"/>
              <a:t>Mokinių konsultavimas. Savivoka – 1,8 </a:t>
            </a:r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6205337"/>
              </p:ext>
            </p:extLst>
          </p:nvPr>
        </p:nvGraphicFramePr>
        <p:xfrm>
          <a:off x="838200" y="1008403"/>
          <a:ext cx="7963968" cy="1905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58900"/>
                <a:gridCol w="735976"/>
                <a:gridCol w="919970"/>
                <a:gridCol w="735976"/>
                <a:gridCol w="735976"/>
                <a:gridCol w="735976"/>
                <a:gridCol w="1041194"/>
              </a:tblGrid>
              <a:tr h="169207">
                <a:tc gridSpan="2">
                  <a:txBody>
                    <a:bodyPr/>
                    <a:lstStyle/>
                    <a:p>
                      <a:pPr algn="l" fontAlgn="b"/>
                      <a:r>
                        <a:rPr lang="lt-LT" sz="1200" u="none" strike="noStrike" dirty="0">
                          <a:effectLst/>
                        </a:rPr>
                        <a:t>Ar lankote mokomųjų dalykų konsultacijas mokykloje</a:t>
                      </a:r>
                      <a:endParaRPr lang="lt-L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>
                          <a:effectLst/>
                        </a:rPr>
                        <a:t>1,8</a:t>
                      </a:r>
                      <a:endParaRPr lang="lt-LT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lt-LT" sz="1200" u="none" strike="noStrike" dirty="0" smtClean="0">
                          <a:effectLst/>
                        </a:rPr>
                        <a:t> Savivoka dėl žinių gilinimo prasta</a:t>
                      </a:r>
                      <a:endParaRPr lang="lt-LT" sz="12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169207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u="none" strike="noStrike" dirty="0">
                          <a:effectLst/>
                        </a:rPr>
                        <a:t> 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>
                          <a:effectLst/>
                        </a:rPr>
                        <a:t>1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>
                          <a:effectLst/>
                        </a:rPr>
                        <a:t>2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>
                          <a:effectLst/>
                        </a:rPr>
                        <a:t>3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>
                          <a:effectLst/>
                        </a:rPr>
                        <a:t>4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u="none" strike="noStrike">
                          <a:effectLst/>
                        </a:rPr>
                        <a:t>,3-4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169207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u="none" strike="noStrike" dirty="0">
                          <a:effectLst/>
                        </a:rPr>
                        <a:t>Lietuvių kalba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>
                          <a:effectLst/>
                        </a:rPr>
                        <a:t>47</a:t>
                      </a:r>
                      <a:endParaRPr lang="lt-LT" sz="12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>
                          <a:effectLst/>
                        </a:rPr>
                        <a:t>9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>
                          <a:effectLst/>
                        </a:rPr>
                        <a:t>11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>
                          <a:effectLst/>
                        </a:rPr>
                        <a:t>33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>
                          <a:effectLst/>
                        </a:rPr>
                        <a:t>44</a:t>
                      </a:r>
                      <a:endParaRPr lang="lt-LT" sz="12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2,3</a:t>
                      </a:r>
                      <a:endParaRPr lang="lt-LT" sz="12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169207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u="none" strike="noStrike" dirty="0">
                          <a:effectLst/>
                        </a:rPr>
                        <a:t>Matematika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 dirty="0">
                          <a:effectLst/>
                        </a:rPr>
                        <a:t>54</a:t>
                      </a:r>
                      <a:endParaRPr lang="lt-LT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 dirty="0">
                          <a:effectLst/>
                        </a:rPr>
                        <a:t>6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>
                          <a:effectLst/>
                        </a:rPr>
                        <a:t>18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>
                          <a:effectLst/>
                        </a:rPr>
                        <a:t>22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>
                          <a:effectLst/>
                        </a:rPr>
                        <a:t>40</a:t>
                      </a:r>
                      <a:endParaRPr lang="lt-LT" sz="12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2,08</a:t>
                      </a:r>
                      <a:endParaRPr lang="lt-LT" sz="12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169207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u="none" strike="noStrike" dirty="0">
                          <a:effectLst/>
                        </a:rPr>
                        <a:t>Fizika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 dirty="0">
                          <a:effectLst/>
                        </a:rPr>
                        <a:t>63</a:t>
                      </a:r>
                      <a:endParaRPr lang="lt-LT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 dirty="0">
                          <a:effectLst/>
                        </a:rPr>
                        <a:t>8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 dirty="0">
                          <a:effectLst/>
                        </a:rPr>
                        <a:t>10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>
                          <a:effectLst/>
                        </a:rPr>
                        <a:t>18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>
                          <a:effectLst/>
                        </a:rPr>
                        <a:t>28</a:t>
                      </a:r>
                      <a:endParaRPr lang="lt-LT" sz="12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1,81</a:t>
                      </a:r>
                      <a:endParaRPr lang="lt-LT" sz="12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169207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u="none" strike="noStrike">
                          <a:effectLst/>
                        </a:rPr>
                        <a:t>Chemija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 dirty="0">
                          <a:effectLst/>
                        </a:rPr>
                        <a:t>74</a:t>
                      </a:r>
                      <a:endParaRPr lang="lt-LT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 dirty="0">
                          <a:effectLst/>
                        </a:rPr>
                        <a:t>6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 dirty="0">
                          <a:effectLst/>
                        </a:rPr>
                        <a:t>6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 dirty="0">
                          <a:effectLst/>
                        </a:rPr>
                        <a:t>14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>
                          <a:effectLst/>
                        </a:rPr>
                        <a:t>20</a:t>
                      </a:r>
                      <a:endParaRPr lang="lt-LT" sz="12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1,6</a:t>
                      </a:r>
                      <a:endParaRPr lang="lt-LT" sz="12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169207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u="none" strike="noStrike">
                          <a:effectLst/>
                        </a:rPr>
                        <a:t>Biologija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>
                          <a:effectLst/>
                        </a:rPr>
                        <a:t>70</a:t>
                      </a:r>
                      <a:endParaRPr lang="lt-LT" sz="12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 dirty="0">
                          <a:effectLst/>
                        </a:rPr>
                        <a:t>8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>
                          <a:effectLst/>
                        </a:rPr>
                        <a:t>8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 dirty="0">
                          <a:effectLst/>
                        </a:rPr>
                        <a:t>15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 dirty="0">
                          <a:effectLst/>
                        </a:rPr>
                        <a:t>22</a:t>
                      </a:r>
                      <a:endParaRPr lang="lt-LT" sz="12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1,7</a:t>
                      </a:r>
                      <a:endParaRPr lang="lt-LT" sz="12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169207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u="none" strike="noStrike">
                          <a:effectLst/>
                        </a:rPr>
                        <a:t>Gamta ir žmogus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>
                          <a:effectLst/>
                        </a:rPr>
                        <a:t>66</a:t>
                      </a:r>
                      <a:endParaRPr lang="lt-LT" sz="12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 dirty="0">
                          <a:effectLst/>
                        </a:rPr>
                        <a:t>6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 dirty="0">
                          <a:effectLst/>
                        </a:rPr>
                        <a:t>10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>
                          <a:effectLst/>
                        </a:rPr>
                        <a:t>19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 dirty="0">
                          <a:effectLst/>
                        </a:rPr>
                        <a:t>29</a:t>
                      </a:r>
                      <a:endParaRPr lang="lt-LT" sz="12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1,84</a:t>
                      </a:r>
                      <a:endParaRPr lang="lt-LT" sz="12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169207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u="none" strike="noStrike">
                          <a:effectLst/>
                        </a:rPr>
                        <a:t>Geografija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>
                          <a:effectLst/>
                        </a:rPr>
                        <a:t>74</a:t>
                      </a:r>
                      <a:endParaRPr lang="lt-LT" sz="12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>
                          <a:effectLst/>
                        </a:rPr>
                        <a:t>7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 dirty="0">
                          <a:effectLst/>
                        </a:rPr>
                        <a:t>7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 dirty="0">
                          <a:effectLst/>
                        </a:rPr>
                        <a:t>11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 dirty="0">
                          <a:effectLst/>
                        </a:rPr>
                        <a:t>19</a:t>
                      </a:r>
                      <a:endParaRPr lang="lt-LT" sz="12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1,53</a:t>
                      </a:r>
                      <a:endParaRPr lang="lt-LT" sz="12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169207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u="none" strike="noStrike" dirty="0">
                          <a:effectLst/>
                        </a:rPr>
                        <a:t>IT</a:t>
                      </a:r>
                      <a:endParaRPr lang="lt-L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>
                          <a:effectLst/>
                        </a:rPr>
                        <a:t>70</a:t>
                      </a:r>
                      <a:endParaRPr lang="lt-LT" sz="12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>
                          <a:effectLst/>
                        </a:rPr>
                        <a:t>7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>
                          <a:effectLst/>
                        </a:rPr>
                        <a:t>7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>
                          <a:effectLst/>
                        </a:rPr>
                        <a:t>16</a:t>
                      </a:r>
                      <a:endParaRPr lang="lt-L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u="none" strike="noStrike" dirty="0">
                          <a:effectLst/>
                        </a:rPr>
                        <a:t>23</a:t>
                      </a:r>
                      <a:endParaRPr lang="lt-LT" sz="12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1,69</a:t>
                      </a:r>
                      <a:endParaRPr lang="lt-LT" sz="12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  <p:graphicFrame>
        <p:nvGraphicFramePr>
          <p:cNvPr id="6" name="Lentelė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9879860"/>
              </p:ext>
            </p:extLst>
          </p:nvPr>
        </p:nvGraphicFramePr>
        <p:xfrm>
          <a:off x="838200" y="2938611"/>
          <a:ext cx="11049002" cy="19735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58861"/>
                <a:gridCol w="4583526"/>
                <a:gridCol w="763921"/>
                <a:gridCol w="1742694"/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1.1.1. Savivoka</a:t>
                      </a:r>
                      <a:endParaRPr lang="lt-LT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lt-LT" sz="1400" b="0" u="none" strike="noStrike">
                          <a:solidFill>
                            <a:schemeClr val="tx1"/>
                          </a:solidFill>
                          <a:effectLst/>
                        </a:rPr>
                        <a:t>Mokiniai pasitiki savo jėgomis, nebijo iššūkių-juos priima kaip naujas mokymosi galimybes.</a:t>
                      </a:r>
                      <a:endParaRPr lang="lt-LT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u="none" strike="noStrike">
                          <a:solidFill>
                            <a:schemeClr val="tx1"/>
                          </a:solidFill>
                          <a:effectLst/>
                        </a:rPr>
                        <a:t>           Gyvenimo planavimas</a:t>
                      </a:r>
                      <a:endParaRPr lang="lt-LT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u="none" strike="noStrike">
                          <a:solidFill>
                            <a:schemeClr val="tx1"/>
                          </a:solidFill>
                          <a:effectLst/>
                        </a:rPr>
                        <a:t>moka susirasti mokymosi ir veiklos galimybes.</a:t>
                      </a:r>
                      <a:endParaRPr lang="lt-LT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u="none" strike="noStrike">
                          <a:solidFill>
                            <a:schemeClr val="tx1"/>
                          </a:solidFill>
                          <a:effectLst/>
                        </a:rPr>
                        <a:t>1.2.1. optimalumas ir visybiškumas</a:t>
                      </a:r>
                      <a:endParaRPr lang="lt-LT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lt-LT" sz="1400" b="0" u="none" strike="noStrike">
                          <a:solidFill>
                            <a:schemeClr val="tx1"/>
                          </a:solidFill>
                          <a:effectLst/>
                        </a:rPr>
                        <a:t>Mokinių pažanga nevienodai sparti, mokiniai geba pagrįsti savo pasirinkimus.</a:t>
                      </a:r>
                      <a:endParaRPr lang="lt-LT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lt-LT" sz="1400" b="0" u="none" strike="noStrike">
                          <a:solidFill>
                            <a:schemeClr val="tx1"/>
                          </a:solidFill>
                          <a:effectLst/>
                        </a:rPr>
                        <a:t>Mokiniai keliami tikslai reikalauja pastangų ir atkaklumo.</a:t>
                      </a:r>
                      <a:endParaRPr lang="lt-LT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2.1.2. Planų naudingumas.</a:t>
                      </a:r>
                      <a:endParaRPr lang="lt-LT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lt-LT" sz="1400" b="0" u="none" strike="noStrike">
                          <a:solidFill>
                            <a:schemeClr val="tx1"/>
                          </a:solidFill>
                          <a:effectLst/>
                        </a:rPr>
                        <a:t>Ugdymas planuojamas taip, kad veiklos vienos kitas papildytų ir derėtų.</a:t>
                      </a:r>
                      <a:endParaRPr lang="lt-LT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Tvarkaraščių patogumas mokiniams</a:t>
                      </a:r>
                      <a:endParaRPr lang="lt-LT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lt-LT" sz="1400" b="0" u="none" strike="noStrike">
                          <a:solidFill>
                            <a:schemeClr val="tx1"/>
                          </a:solidFill>
                          <a:effectLst/>
                        </a:rPr>
                        <a:t>Siekiama, kad tvarkaraščiai būtų patogesni mokiniams.</a:t>
                      </a:r>
                      <a:endParaRPr lang="lt-LT" sz="1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2.1.3. Pagalba mokiniui ir gabumų ir talentų ugdymas.</a:t>
                      </a:r>
                      <a:endParaRPr lang="lt-LT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lt-LT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Susitarta dėl paramos ir pagalbos teikimo. Mokytojai laiku pastebi ir tinkamai ugdo kiekvieno mokinio gabumus ir talentus.</a:t>
                      </a: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Lentelė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0886417"/>
              </p:ext>
            </p:extLst>
          </p:nvPr>
        </p:nvGraphicFramePr>
        <p:xfrm>
          <a:off x="762002" y="4965165"/>
          <a:ext cx="11031193" cy="17297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658933"/>
                <a:gridCol w="372260"/>
              </a:tblGrid>
              <a:tr h="470675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6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1. Skatinti </a:t>
                      </a:r>
                      <a:r>
                        <a:rPr lang="lt-LT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mokinius dalyvauti konsultaciniuose </a:t>
                      </a:r>
                      <a:r>
                        <a:rPr lang="lt-LT" sz="1600" b="1" u="none" strike="noStrike" dirty="0" err="1" smtClean="0">
                          <a:solidFill>
                            <a:srgbClr val="FF0000"/>
                          </a:solidFill>
                          <a:effectLst/>
                        </a:rPr>
                        <a:t>užsiėmimuose</a:t>
                      </a:r>
                      <a:r>
                        <a:rPr lang="lt-LT" sz="1600" b="1" u="none" strike="noStrike" baseline="0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lt-LT" sz="16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sudarant galimybes pažvelgti į dalykus iš įvairių perspektyvų, ypatingai pritaikant įgytas žinias gyvenimiškose situacijose.</a:t>
                      </a:r>
                      <a:endParaRPr lang="lt-LT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b"/>
                      <a:endParaRPr lang="lt-LT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608280">
                <a:tc gridSpan="2">
                  <a:txBody>
                    <a:bodyPr/>
                    <a:lstStyle/>
                    <a:p>
                      <a:pPr algn="l" fontAlgn="b"/>
                      <a:r>
                        <a:rPr lang="lt-LT" sz="16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2.  Mokytojai </a:t>
                      </a:r>
                      <a:r>
                        <a:rPr lang="lt-LT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gali padėti mokiniams atrasti naujai </a:t>
                      </a:r>
                      <a:r>
                        <a:rPr lang="lt-LT" sz="16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mokymosi  prasmę</a:t>
                      </a:r>
                      <a:r>
                        <a:rPr lang="lt-LT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, taikant įgytas žinias ir gebėjimus praktiškai ir </a:t>
                      </a:r>
                      <a:endParaRPr lang="lt-LT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b"/>
                      <a:r>
                        <a:rPr lang="lt-LT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sudarant galimybes pažvelgti į dalykus iš įvairių perspektyvų, ypatingai pritaikant įgytas žinias gyvenimiškose situacijose.</a:t>
                      </a:r>
                      <a:endParaRPr lang="lt-LT" sz="16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lt-L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160127">
                <a:tc gridSpan="2">
                  <a:txBody>
                    <a:bodyPr/>
                    <a:lstStyle/>
                    <a:p>
                      <a:pPr algn="l" fontAlgn="b"/>
                      <a:endParaRPr lang="lt-LT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839200" y="1514475"/>
            <a:ext cx="17716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b="1" u="sng" strike="noStrike" dirty="0" smtClean="0">
                <a:solidFill>
                  <a:srgbClr val="C00000"/>
                </a:solidFill>
                <a:effectLst/>
              </a:rPr>
              <a:t>Savivoka dėl žinių gilinimo prasta</a:t>
            </a:r>
            <a:endParaRPr lang="lt-LT" b="1" i="0" u="sng" strike="noStrike" dirty="0" smtClean="0">
              <a:solidFill>
                <a:srgbClr val="C00000"/>
              </a:solidFill>
              <a:effectLst/>
              <a:latin typeface="Calibri" panose="020F0502020204030204" pitchFamily="34" charset="0"/>
            </a:endParaRP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678424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77850"/>
          </a:xfrm>
        </p:spPr>
        <p:txBody>
          <a:bodyPr>
            <a:normAutofit fontScale="90000"/>
          </a:bodyPr>
          <a:lstStyle/>
          <a:p>
            <a:r>
              <a:rPr lang="lt-LT" sz="3200" b="1" dirty="0"/>
              <a:t>Mokėjimas mokytis ir mokymosi kompetencijos</a:t>
            </a:r>
            <a:r>
              <a:rPr lang="lt-LT" sz="3200" dirty="0" smtClean="0"/>
              <a:t> </a:t>
            </a:r>
            <a:r>
              <a:rPr lang="lt-LT" sz="3200" b="1" dirty="0"/>
              <a:t>3,2</a:t>
            </a:r>
            <a:r>
              <a:rPr lang="lt-LT" sz="3200" dirty="0" smtClean="0"/>
              <a:t> </a:t>
            </a:r>
            <a:endParaRPr lang="lt-LT" sz="3200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6517949"/>
              </p:ext>
            </p:extLst>
          </p:nvPr>
        </p:nvGraphicFramePr>
        <p:xfrm>
          <a:off x="838198" y="1077754"/>
          <a:ext cx="8673275" cy="30155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44109"/>
                <a:gridCol w="854861"/>
                <a:gridCol w="854861"/>
                <a:gridCol w="854861"/>
                <a:gridCol w="854861"/>
                <a:gridCol w="854861"/>
                <a:gridCol w="854861"/>
              </a:tblGrid>
              <a:tr h="244650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 dirty="0">
                          <a:effectLst/>
                        </a:rPr>
                        <a:t> 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1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2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3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4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,3-4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 dirty="0">
                          <a:effectLst/>
                        </a:rPr>
                        <a:t>vertinimas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44650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 dirty="0">
                          <a:effectLst/>
                        </a:rPr>
                        <a:t>Aš moku mokytis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2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5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55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38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93</a:t>
                      </a:r>
                      <a:endParaRPr lang="lt-LT" sz="14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3,29</a:t>
                      </a:r>
                      <a:endParaRPr lang="lt-LT" sz="14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44650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 dirty="0">
                          <a:effectLst/>
                        </a:rPr>
                        <a:t>Aš jaučiu atsakomybę už savo mokymąsi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effectLst/>
                        </a:rPr>
                        <a:t>4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effectLst/>
                        </a:rPr>
                        <a:t>3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38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54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93</a:t>
                      </a:r>
                      <a:endParaRPr lang="lt-LT" sz="14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3,4</a:t>
                      </a:r>
                      <a:endParaRPr lang="lt-LT" sz="14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44650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Jei mokslas būtų privalomas, aš vis tiek mokyčiaus</a:t>
                      </a:r>
                      <a:endParaRPr lang="sv-SE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13</a:t>
                      </a:r>
                      <a:endParaRPr lang="lt-L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17</a:t>
                      </a:r>
                      <a:endParaRPr lang="lt-L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46</a:t>
                      </a:r>
                      <a:endParaRPr lang="lt-L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24</a:t>
                      </a:r>
                      <a:endParaRPr lang="lt-L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70</a:t>
                      </a:r>
                      <a:endParaRPr lang="lt-LT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2,81</a:t>
                      </a:r>
                      <a:endParaRPr lang="lt-LT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44650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Aš moku pažymėti svarbias teksto vietas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5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15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effectLst/>
                        </a:rPr>
                        <a:t>52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effectLst/>
                        </a:rPr>
                        <a:t>28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80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3,03</a:t>
                      </a:r>
                      <a:endParaRPr lang="lt-LT" sz="14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44650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Moku išnagrinėti tekstą išrašydamas svarbias frazes</a:t>
                      </a:r>
                      <a:endParaRPr lang="lt-L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6</a:t>
                      </a:r>
                      <a:endParaRPr lang="lt-L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22</a:t>
                      </a:r>
                      <a:endParaRPr lang="lt-L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51</a:t>
                      </a:r>
                      <a:endParaRPr lang="lt-L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21</a:t>
                      </a:r>
                      <a:endParaRPr lang="lt-LT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72</a:t>
                      </a:r>
                      <a:endParaRPr lang="lt-LT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2,87</a:t>
                      </a:r>
                      <a:endParaRPr lang="lt-LT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44650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Moku sudaryti darbo planą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7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15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49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effectLst/>
                        </a:rPr>
                        <a:t>29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effectLst/>
                        </a:rPr>
                        <a:t>78</a:t>
                      </a:r>
                      <a:endParaRPr lang="lt-LT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</a:t>
                      </a:r>
                      <a:endParaRPr lang="lt-LT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44650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Žinau kur galima ieškoti nežinomų žodžių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5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9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43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43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 dirty="0">
                          <a:effectLst/>
                        </a:rPr>
                        <a:t>86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3,24</a:t>
                      </a:r>
                      <a:endParaRPr lang="lt-LT" sz="14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44650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Moku rinkti ir tvarkyti tekstą kompiuteriu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4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8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42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46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87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3,3</a:t>
                      </a:r>
                      <a:endParaRPr lang="lt-LT" sz="14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44650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u="none" strike="noStrike">
                          <a:effectLst/>
                        </a:rPr>
                        <a:t>Moku naudotis kompiuteriu informacijos paieškai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4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2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28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66</a:t>
                      </a:r>
                      <a:endParaRPr lang="lt-L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u="none" strike="noStrike">
                          <a:effectLst/>
                        </a:rPr>
                        <a:t>94</a:t>
                      </a:r>
                      <a:endParaRPr lang="lt-LT" sz="14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3,56</a:t>
                      </a:r>
                      <a:endParaRPr lang="lt-LT" sz="14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48946" y="4520726"/>
            <a:ext cx="98379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t-LT" dirty="0" smtClean="0"/>
              <a:t>    Mokiniai save vertina gerai, tačiau be mokėjimo naudotis informacinėmis technologijomis,</a:t>
            </a:r>
          </a:p>
          <a:p>
            <a:r>
              <a:rPr lang="lt-LT" dirty="0" smtClean="0"/>
              <a:t> kitomis kompetencijomis nelabai pasigirti gali.</a:t>
            </a:r>
          </a:p>
          <a:p>
            <a:r>
              <a:rPr lang="lt-LT" dirty="0"/>
              <a:t> </a:t>
            </a:r>
            <a:r>
              <a:rPr lang="lt-LT" dirty="0" smtClean="0"/>
              <a:t>   Gerai, kad beveik 50 proc. mokinių jaučia atsakomybę už savo mokymąsi.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908327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3205386"/>
              </p:ext>
            </p:extLst>
          </p:nvPr>
        </p:nvGraphicFramePr>
        <p:xfrm>
          <a:off x="685800" y="552450"/>
          <a:ext cx="11029950" cy="3076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47750" y="3914775"/>
            <a:ext cx="1063624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t-LT" dirty="0" smtClean="0">
                <a:solidFill>
                  <a:srgbClr val="C00000"/>
                </a:solidFill>
              </a:rPr>
              <a:t> 1. Mokiniai </a:t>
            </a:r>
            <a:r>
              <a:rPr lang="lt-LT" dirty="0">
                <a:solidFill>
                  <a:srgbClr val="C00000"/>
                </a:solidFill>
              </a:rPr>
              <a:t>geba naudotis IKT, </a:t>
            </a:r>
            <a:r>
              <a:rPr lang="lt-LT" dirty="0" smtClean="0">
                <a:solidFill>
                  <a:srgbClr val="C00000"/>
                </a:solidFill>
              </a:rPr>
              <a:t>todėl siūlymas, daugiau </a:t>
            </a:r>
            <a:r>
              <a:rPr lang="lt-LT" dirty="0">
                <a:solidFill>
                  <a:srgbClr val="C00000"/>
                </a:solidFill>
              </a:rPr>
              <a:t>skirti virtualių darbų</a:t>
            </a:r>
            <a:r>
              <a:rPr lang="lt-LT" dirty="0" smtClean="0">
                <a:solidFill>
                  <a:srgbClr val="C00000"/>
                </a:solidFill>
              </a:rPr>
              <a:t>.</a:t>
            </a:r>
          </a:p>
          <a:p>
            <a:r>
              <a:rPr lang="lt-LT" dirty="0">
                <a:solidFill>
                  <a:srgbClr val="C00000"/>
                </a:solidFill>
              </a:rPr>
              <a:t> </a:t>
            </a:r>
            <a:r>
              <a:rPr lang="lt-LT" dirty="0" smtClean="0">
                <a:solidFill>
                  <a:srgbClr val="C00000"/>
                </a:solidFill>
              </a:rPr>
              <a:t>2. </a:t>
            </a:r>
            <a:r>
              <a:rPr lang="lt-LT" u="none" strike="noStrike" dirty="0" smtClean="0">
                <a:solidFill>
                  <a:srgbClr val="C00000"/>
                </a:solidFill>
                <a:effectLst/>
              </a:rPr>
              <a:t>Būtina aiškinti mokymosi prasmę, gyvenimo planavimą, kad mokiniai suprastų išsilavinimo vertę.</a:t>
            </a:r>
          </a:p>
          <a:p>
            <a:r>
              <a:rPr lang="lt-LT" u="none" strike="noStrike" dirty="0" smtClean="0">
                <a:solidFill>
                  <a:srgbClr val="C00000"/>
                </a:solidFill>
                <a:effectLst/>
              </a:rPr>
              <a:t> 3. Būtina stiprinti karjeros planavimą.</a:t>
            </a:r>
          </a:p>
          <a:p>
            <a:r>
              <a:rPr lang="lt-LT" dirty="0">
                <a:solidFill>
                  <a:srgbClr val="C00000"/>
                </a:solidFill>
              </a:rPr>
              <a:t> </a:t>
            </a:r>
            <a:r>
              <a:rPr lang="lt-LT" dirty="0" smtClean="0">
                <a:solidFill>
                  <a:srgbClr val="C00000"/>
                </a:solidFill>
              </a:rPr>
              <a:t>4. </a:t>
            </a:r>
            <a:r>
              <a:rPr lang="lt-LT" u="none" strike="noStrike" dirty="0" smtClean="0">
                <a:solidFill>
                  <a:srgbClr val="C00000"/>
                </a:solidFill>
                <a:effectLst/>
              </a:rPr>
              <a:t>Mokyti planuoti veiklas.</a:t>
            </a:r>
          </a:p>
          <a:p>
            <a:r>
              <a:rPr lang="lt-LT" i="0" dirty="0" smtClean="0">
                <a:solidFill>
                  <a:srgbClr val="C00000"/>
                </a:solidFill>
                <a:latin typeface="Calibri" panose="020F0502020204030204" pitchFamily="34" charset="0"/>
              </a:rPr>
              <a:t> 5. </a:t>
            </a:r>
            <a:r>
              <a:rPr lang="lt-LT" dirty="0" smtClean="0">
                <a:solidFill>
                  <a:srgbClr val="C00000"/>
                </a:solidFill>
              </a:rPr>
              <a:t>Visų </a:t>
            </a:r>
            <a:r>
              <a:rPr lang="lt-LT" dirty="0">
                <a:solidFill>
                  <a:srgbClr val="C00000"/>
                </a:solidFill>
              </a:rPr>
              <a:t>dalykų pamokose mokyti analizuoti tekstą, išrinkti </a:t>
            </a:r>
            <a:r>
              <a:rPr lang="lt-LT" dirty="0" smtClean="0">
                <a:solidFill>
                  <a:srgbClr val="C00000"/>
                </a:solidFill>
              </a:rPr>
              <a:t>esmines </a:t>
            </a:r>
            <a:r>
              <a:rPr lang="lt-LT" dirty="0">
                <a:solidFill>
                  <a:srgbClr val="C00000"/>
                </a:solidFill>
              </a:rPr>
              <a:t>frazes.</a:t>
            </a:r>
            <a:r>
              <a:rPr lang="lt-LT" dirty="0" smtClean="0">
                <a:solidFill>
                  <a:srgbClr val="C00000"/>
                </a:solidFill>
              </a:rPr>
              <a:t> </a:t>
            </a:r>
            <a:endParaRPr lang="lt-LT" i="0" u="none" strike="noStrike" dirty="0" smtClean="0">
              <a:solidFill>
                <a:srgbClr val="C00000"/>
              </a:solidFill>
              <a:effectLst/>
              <a:latin typeface="Calibri" panose="020F0502020204030204" pitchFamily="34" charset="0"/>
            </a:endParaRPr>
          </a:p>
          <a:p>
            <a:endParaRPr lang="lt-LT" b="0" i="0" u="none" strike="noStrike" dirty="0" smtClean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lt-LT" dirty="0" smtClean="0"/>
              <a:t> 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387476708"/>
      </p:ext>
    </p:extLst>
  </p:cSld>
  <p:clrMapOvr>
    <a:masterClrMapping/>
  </p:clrMapOvr>
</p:sld>
</file>

<file path=ppt/theme/theme1.xml><?xml version="1.0" encoding="utf-8"?>
<a:theme xmlns:a="http://schemas.openxmlformats.org/drawingml/2006/main" name="Briaunota">
  <a:themeElements>
    <a:clrScheme name="Briauno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Briauno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riauno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95</TotalTime>
  <Words>1349</Words>
  <Application>Microsoft Office PowerPoint</Application>
  <PresentationFormat>Plačiaekranė</PresentationFormat>
  <Paragraphs>530</Paragraphs>
  <Slides>15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15</vt:i4>
      </vt:variant>
    </vt:vector>
  </HeadingPairs>
  <TitlesOfParts>
    <vt:vector size="20" baseType="lpstr">
      <vt:lpstr>Arial</vt:lpstr>
      <vt:lpstr>Calibri</vt:lpstr>
      <vt:lpstr>Trebuchet MS</vt:lpstr>
      <vt:lpstr>Wingdings 3</vt:lpstr>
      <vt:lpstr>Briaunota</vt:lpstr>
      <vt:lpstr>Mokinių apklausa – poreikių tenkinimas, mokinių  kompetencijos</vt:lpstr>
      <vt:lpstr>Mokinių poreikių tyrimas   (IQES online )</vt:lpstr>
      <vt:lpstr> Mokinių požiūris į mokyklą -3,2 </vt:lpstr>
      <vt:lpstr>„PowerPoint“ pateiktis</vt:lpstr>
      <vt:lpstr>Man patinka mokytis šių dalykų - 3,1 </vt:lpstr>
      <vt:lpstr>„PowerPoint“ pateiktis</vt:lpstr>
      <vt:lpstr>Mokinių konsultavimas. Savivoka – 1,8 </vt:lpstr>
      <vt:lpstr>Mokėjimas mokytis ir mokymosi kompetencijos 3,2 </vt:lpstr>
      <vt:lpstr>„PowerPoint“ pateiktis</vt:lpstr>
      <vt:lpstr>Socialinės kompetencijos ir bendravimas – 3,3</vt:lpstr>
      <vt:lpstr>„PowerPoint“ pateiktis</vt:lpstr>
      <vt:lpstr>Iniciatyvumas, kūrybiškumas, verslumas  -3,1</vt:lpstr>
      <vt:lpstr>   POKYTIS</vt:lpstr>
      <vt:lpstr>Pasidžiaukime įvertinimu.</vt:lpstr>
      <vt:lpstr>Posėdžio nutarimai: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Mokinių apklausa – poreikių tenkinimas</dc:title>
  <dc:creator>Arvydas Judickas</dc:creator>
  <cp:lastModifiedBy>Arvydas Judickas</cp:lastModifiedBy>
  <cp:revision>29</cp:revision>
  <dcterms:created xsi:type="dcterms:W3CDTF">2020-12-07T08:44:37Z</dcterms:created>
  <dcterms:modified xsi:type="dcterms:W3CDTF">2021-01-14T13:54:07Z</dcterms:modified>
</cp:coreProperties>
</file>